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handoutMasterIdLst>
    <p:handoutMasterId r:id="rId23"/>
  </p:handoutMasterIdLst>
  <p:sldIdLst>
    <p:sldId id="273" r:id="rId5"/>
    <p:sldId id="259" r:id="rId6"/>
    <p:sldId id="270" r:id="rId7"/>
    <p:sldId id="274" r:id="rId8"/>
    <p:sldId id="260" r:id="rId9"/>
    <p:sldId id="257" r:id="rId10"/>
    <p:sldId id="268" r:id="rId11"/>
    <p:sldId id="269" r:id="rId12"/>
    <p:sldId id="275" r:id="rId13"/>
    <p:sldId id="264" r:id="rId14"/>
    <p:sldId id="265" r:id="rId15"/>
    <p:sldId id="271" r:id="rId16"/>
    <p:sldId id="272" r:id="rId17"/>
    <p:sldId id="258" r:id="rId18"/>
    <p:sldId id="266" r:id="rId19"/>
    <p:sldId id="276" r:id="rId20"/>
    <p:sldId id="267" r:id="rId2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56" autoAdjust="0"/>
    <p:restoredTop sz="94660"/>
  </p:normalViewPr>
  <p:slideViewPr>
    <p:cSldViewPr>
      <p:cViewPr varScale="1">
        <p:scale>
          <a:sx n="63" d="100"/>
          <a:sy n="63" d="100"/>
        </p:scale>
        <p:origin x="1412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anne Fildes" userId="6e2b97c1-0907-4a00-9328-6349339d95f6" providerId="ADAL" clId="{9E027C3A-0BA8-4B55-A39A-EB28D99BEA2B}"/>
    <pc:docChg chg="custSel modSld">
      <pc:chgData name="Leanne Fildes" userId="6e2b97c1-0907-4a00-9328-6349339d95f6" providerId="ADAL" clId="{9E027C3A-0BA8-4B55-A39A-EB28D99BEA2B}" dt="2025-09-08T14:14:46.128" v="55" actId="20577"/>
      <pc:docMkLst>
        <pc:docMk/>
      </pc:docMkLst>
      <pc:sldChg chg="modSp">
        <pc:chgData name="Leanne Fildes" userId="6e2b97c1-0907-4a00-9328-6349339d95f6" providerId="ADAL" clId="{9E027C3A-0BA8-4B55-A39A-EB28D99BEA2B}" dt="2025-09-08T14:14:46.128" v="55" actId="20577"/>
        <pc:sldMkLst>
          <pc:docMk/>
          <pc:sldMk cId="3645490599" sldId="257"/>
        </pc:sldMkLst>
        <pc:spChg chg="mod">
          <ac:chgData name="Leanne Fildes" userId="6e2b97c1-0907-4a00-9328-6349339d95f6" providerId="ADAL" clId="{9E027C3A-0BA8-4B55-A39A-EB28D99BEA2B}" dt="2025-09-08T14:14:46.128" v="55" actId="20577"/>
          <ac:spMkLst>
            <pc:docMk/>
            <pc:sldMk cId="3645490599" sldId="257"/>
            <ac:spMk id="3" creationId="{00000000-0000-0000-0000-000000000000}"/>
          </ac:spMkLst>
        </pc:spChg>
      </pc:sldChg>
      <pc:sldChg chg="addSp delSp modSp">
        <pc:chgData name="Leanne Fildes" userId="6e2b97c1-0907-4a00-9328-6349339d95f6" providerId="ADAL" clId="{9E027C3A-0BA8-4B55-A39A-EB28D99BEA2B}" dt="2025-09-08T12:00:38.604" v="2"/>
        <pc:sldMkLst>
          <pc:docMk/>
          <pc:sldMk cId="93609323" sldId="268"/>
        </pc:sldMkLst>
        <pc:spChg chg="add del mod">
          <ac:chgData name="Leanne Fildes" userId="6e2b97c1-0907-4a00-9328-6349339d95f6" providerId="ADAL" clId="{9E027C3A-0BA8-4B55-A39A-EB28D99BEA2B}" dt="2025-09-08T12:00:38.604" v="2"/>
          <ac:spMkLst>
            <pc:docMk/>
            <pc:sldMk cId="93609323" sldId="268"/>
            <ac:spMk id="4" creationId="{856CDE3E-D9B2-401E-997A-E37DD370C2C8}"/>
          </ac:spMkLst>
        </pc:spChg>
        <pc:picChg chg="del mod">
          <ac:chgData name="Leanne Fildes" userId="6e2b97c1-0907-4a00-9328-6349339d95f6" providerId="ADAL" clId="{9E027C3A-0BA8-4B55-A39A-EB28D99BEA2B}" dt="2025-09-08T12:00:35.789" v="1" actId="478"/>
          <ac:picMkLst>
            <pc:docMk/>
            <pc:sldMk cId="93609323" sldId="268"/>
            <ac:picMk id="5" creationId="{43F9AA14-215F-4A12-9BC5-35A4C54A7868}"/>
          </ac:picMkLst>
        </pc:picChg>
        <pc:picChg chg="add mod">
          <ac:chgData name="Leanne Fildes" userId="6e2b97c1-0907-4a00-9328-6349339d95f6" providerId="ADAL" clId="{9E027C3A-0BA8-4B55-A39A-EB28D99BEA2B}" dt="2025-09-08T12:00:38.604" v="2"/>
          <ac:picMkLst>
            <pc:docMk/>
            <pc:sldMk cId="93609323" sldId="268"/>
            <ac:picMk id="6" creationId="{F1A51C5A-5223-42AA-B33B-D456FA3D60BA}"/>
          </ac:picMkLst>
        </pc:picChg>
      </pc:sldChg>
      <pc:sldChg chg="modSp">
        <pc:chgData name="Leanne Fildes" userId="6e2b97c1-0907-4a00-9328-6349339d95f6" providerId="ADAL" clId="{9E027C3A-0BA8-4B55-A39A-EB28D99BEA2B}" dt="2025-09-08T14:14:33.789" v="41" actId="20577"/>
        <pc:sldMkLst>
          <pc:docMk/>
          <pc:sldMk cId="98355505" sldId="270"/>
        </pc:sldMkLst>
        <pc:spChg chg="mod">
          <ac:chgData name="Leanne Fildes" userId="6e2b97c1-0907-4a00-9328-6349339d95f6" providerId="ADAL" clId="{9E027C3A-0BA8-4B55-A39A-EB28D99BEA2B}" dt="2025-09-08T14:14:33.789" v="41" actId="20577"/>
          <ac:spMkLst>
            <pc:docMk/>
            <pc:sldMk cId="98355505" sldId="270"/>
            <ac:spMk id="3" creationId="{00000000-0000-0000-0000-000000000000}"/>
          </ac:spMkLst>
        </pc:spChg>
      </pc:sldChg>
    </pc:docChg>
  </pc:docChgLst>
  <pc:docChgLst>
    <pc:chgData name="Leanne Fildes" userId="6e2b97c1-0907-4a00-9328-6349339d95f6" providerId="ADAL" clId="{11E265E7-5816-47BB-A8B3-22D6489791D7}"/>
    <pc:docChg chg="custSel modSld">
      <pc:chgData name="Leanne Fildes" userId="6e2b97c1-0907-4a00-9328-6349339d95f6" providerId="ADAL" clId="{11E265E7-5816-47BB-A8B3-22D6489791D7}" dt="2025-09-07T12:50:21.059" v="188" actId="20577"/>
      <pc:docMkLst>
        <pc:docMk/>
      </pc:docMkLst>
      <pc:sldChg chg="modSp">
        <pc:chgData name="Leanne Fildes" userId="6e2b97c1-0907-4a00-9328-6349339d95f6" providerId="ADAL" clId="{11E265E7-5816-47BB-A8B3-22D6489791D7}" dt="2025-09-07T12:50:21.059" v="188" actId="20577"/>
        <pc:sldMkLst>
          <pc:docMk/>
          <pc:sldMk cId="4104200934" sldId="266"/>
        </pc:sldMkLst>
        <pc:spChg chg="mod">
          <ac:chgData name="Leanne Fildes" userId="6e2b97c1-0907-4a00-9328-6349339d95f6" providerId="ADAL" clId="{11E265E7-5816-47BB-A8B3-22D6489791D7}" dt="2025-09-07T12:50:21.059" v="188" actId="20577"/>
          <ac:spMkLst>
            <pc:docMk/>
            <pc:sldMk cId="4104200934" sldId="266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6E0A6E-0377-4BF5-B3F1-554AA7BEAE98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995A4E-E334-4EE9-92F4-F530150D5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0255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C7C8BB-D058-41E4-AF27-E4E8F6A9FE47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649C01-A9F6-45CD-AC17-AC5576E7D3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518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701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860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262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052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350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939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640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47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826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589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18F5-7EEA-4C2C-BBCD-9E2F042E537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288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18F5-7EEA-4C2C-BBCD-9E2F042E537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E0CAD-1E37-4507-82C6-9E928673B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429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schoolreadinglist.co.uk/category/reading-lists-for-primary-school-pupils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hit-the-button" TargetMode="External"/><Relationship Id="rId2" Type="http://schemas.openxmlformats.org/officeDocument/2006/relationships/hyperlink" Target="https://www.timestables.co.uk/speed-test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40768"/>
            <a:ext cx="7772400" cy="1872208"/>
          </a:xfrm>
          <a:solidFill>
            <a:schemeClr val="bg1"/>
          </a:solidFill>
        </p:spPr>
        <p:txBody>
          <a:bodyPr>
            <a:noAutofit/>
          </a:bodyPr>
          <a:lstStyle/>
          <a:p>
            <a:br>
              <a:rPr lang="en-GB" sz="2800" b="1" dirty="0">
                <a:solidFill>
                  <a:srgbClr val="365F91"/>
                </a:solidFill>
                <a:latin typeface="Calibri" panose="020F0502020204030204" pitchFamily="34" charset="0"/>
                <a:ea typeface="Yu Gothic UI Semilight" panose="020B0400000000000000" pitchFamily="34" charset="-128"/>
                <a:cs typeface="Calibri" panose="020F0502020204030204" pitchFamily="34" charset="0"/>
              </a:rPr>
            </a:br>
            <a:endParaRPr lang="en-GB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4293096"/>
            <a:ext cx="6400800" cy="1752600"/>
          </a:xfrm>
          <a:solidFill>
            <a:schemeClr val="bg1"/>
          </a:solidFill>
        </p:spPr>
        <p:txBody>
          <a:bodyPr>
            <a:normAutofit fontScale="85000" lnSpcReduction="10000"/>
          </a:bodyPr>
          <a:lstStyle/>
          <a:p>
            <a:r>
              <a:rPr lang="en-GB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+mj-cs"/>
              </a:rPr>
              <a:t>Welcome to Oak Class</a:t>
            </a:r>
          </a:p>
          <a:p>
            <a:r>
              <a:rPr lang="en-GB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+mj-cs"/>
              </a:rPr>
              <a:t>Meet the teacher meeting! </a:t>
            </a:r>
          </a:p>
          <a:p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0" y="3105835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200" b="1" dirty="0">
                <a:solidFill>
                  <a:srgbClr val="365F91"/>
                </a:solidFill>
                <a:latin typeface="Calibri" panose="020F0502020204030204" pitchFamily="34" charset="0"/>
                <a:ea typeface="Yu Gothic UI Semilight" panose="020B0400000000000000" pitchFamily="34" charset="-128"/>
                <a:cs typeface="Calibri" panose="020F0502020204030204" pitchFamily="34" charset="0"/>
              </a:rPr>
              <a:t>“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30506"/>
            <a:ext cx="1008112" cy="796607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AEE994-D91B-4227-95C6-F3F99ECCE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584" y="44624"/>
            <a:ext cx="8352928" cy="4128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887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Expectations in Oak Class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340768"/>
            <a:ext cx="8856984" cy="4997152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>
                <a:solidFill>
                  <a:srgbClr val="FFC000"/>
                </a:solidFill>
              </a:rPr>
              <a:t>Attendance and punctuality</a:t>
            </a:r>
          </a:p>
          <a:p>
            <a:r>
              <a:rPr lang="en-GB" b="1" dirty="0">
                <a:solidFill>
                  <a:srgbClr val="FFC000"/>
                </a:solidFill>
              </a:rPr>
              <a:t>Home Learning</a:t>
            </a:r>
            <a:r>
              <a:rPr lang="en-GB" dirty="0">
                <a:solidFill>
                  <a:srgbClr val="FFC000"/>
                </a:solidFill>
              </a:rPr>
              <a:t> – TTRS and spellings are weekly, reading is expected at least 3 times a week. </a:t>
            </a:r>
          </a:p>
          <a:p>
            <a:r>
              <a:rPr lang="en-GB" b="1" dirty="0">
                <a:solidFill>
                  <a:srgbClr val="FFC000"/>
                </a:solidFill>
              </a:rPr>
              <a:t>Reading Records - </a:t>
            </a:r>
            <a:r>
              <a:rPr lang="en-GB" dirty="0">
                <a:solidFill>
                  <a:srgbClr val="FFC000"/>
                </a:solidFill>
              </a:rPr>
              <a:t>to be signed 3x weekly as part of home learning </a:t>
            </a:r>
          </a:p>
          <a:p>
            <a:r>
              <a:rPr lang="en-GB" b="1" dirty="0">
                <a:solidFill>
                  <a:srgbClr val="FFC000"/>
                </a:solidFill>
              </a:rPr>
              <a:t>Spellings </a:t>
            </a:r>
            <a:r>
              <a:rPr lang="en-GB" dirty="0">
                <a:solidFill>
                  <a:srgbClr val="FFC000"/>
                </a:solidFill>
              </a:rPr>
              <a:t>– The pupils will have a copy of the Y3/4 spelling list in their home learning books. We will be having weekly spelling lists and activities too from Spelling Ninja. </a:t>
            </a:r>
          </a:p>
          <a:p>
            <a:r>
              <a:rPr lang="en-GB" dirty="0">
                <a:solidFill>
                  <a:srgbClr val="FFC000"/>
                </a:solidFill>
              </a:rPr>
              <a:t>Home Learning club is completed with myself or Mrs Barnes if TTRS or reading records are incomplete </a:t>
            </a:r>
          </a:p>
          <a:p>
            <a:r>
              <a:rPr lang="en-GB" b="1" dirty="0">
                <a:solidFill>
                  <a:srgbClr val="FFC000"/>
                </a:solidFill>
              </a:rPr>
              <a:t>Multiplication facts-</a:t>
            </a:r>
            <a:r>
              <a:rPr lang="en-GB" dirty="0">
                <a:solidFill>
                  <a:srgbClr val="FFC000"/>
                </a:solidFill>
              </a:rPr>
              <a:t>learn</a:t>
            </a:r>
            <a:r>
              <a:rPr lang="en-GB" b="1" dirty="0">
                <a:solidFill>
                  <a:srgbClr val="FFC000"/>
                </a:solidFill>
              </a:rPr>
              <a:t> </a:t>
            </a:r>
            <a:r>
              <a:rPr lang="en-GB" dirty="0">
                <a:solidFill>
                  <a:srgbClr val="FFC000"/>
                </a:solidFill>
              </a:rPr>
              <a:t>them, Y4 have the MTCs</a:t>
            </a:r>
          </a:p>
          <a:p>
            <a:r>
              <a:rPr lang="en-GB" b="1" dirty="0">
                <a:solidFill>
                  <a:srgbClr val="FFC000"/>
                </a:solidFill>
              </a:rPr>
              <a:t>Expectations of work-try your best, take care with presentation! </a:t>
            </a:r>
          </a:p>
          <a:p>
            <a:r>
              <a:rPr lang="en-GB" b="1" dirty="0">
                <a:solidFill>
                  <a:srgbClr val="FFC000"/>
                </a:solidFill>
              </a:rPr>
              <a:t>Every child is different and need different things to succeed. </a:t>
            </a:r>
          </a:p>
          <a:p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51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Expectations in Oak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>
                <a:solidFill>
                  <a:srgbClr val="FFC000"/>
                </a:solidFill>
              </a:rPr>
              <a:t>Maths-</a:t>
            </a:r>
            <a:r>
              <a:rPr lang="en-GB" dirty="0">
                <a:solidFill>
                  <a:srgbClr val="FFC000"/>
                </a:solidFill>
              </a:rPr>
              <a:t>please see the </a:t>
            </a:r>
            <a:r>
              <a:rPr lang="en-GB" b="1" u="sng" dirty="0">
                <a:solidFill>
                  <a:srgbClr val="FFC000"/>
                </a:solidFill>
              </a:rPr>
              <a:t>booklet</a:t>
            </a:r>
            <a:r>
              <a:rPr lang="en-GB" dirty="0">
                <a:solidFill>
                  <a:srgbClr val="FFC000"/>
                </a:solidFill>
              </a:rPr>
              <a:t> Mrs Barnes has put together for each year group that will be given out to your child. </a:t>
            </a:r>
          </a:p>
          <a:p>
            <a:r>
              <a:rPr lang="en-GB" b="1" dirty="0">
                <a:solidFill>
                  <a:srgbClr val="FFC000"/>
                </a:solidFill>
              </a:rPr>
              <a:t>English-</a:t>
            </a:r>
            <a:r>
              <a:rPr lang="en-GB" dirty="0">
                <a:solidFill>
                  <a:srgbClr val="FFC000"/>
                </a:solidFill>
              </a:rPr>
              <a:t>to be able to spell </a:t>
            </a:r>
            <a:r>
              <a:rPr lang="en-GB" b="1" u="sng" dirty="0">
                <a:solidFill>
                  <a:srgbClr val="FFC000"/>
                </a:solidFill>
              </a:rPr>
              <a:t>all of the Y3/4 words by the end of Y4.</a:t>
            </a:r>
            <a:endParaRPr lang="en-GB" dirty="0">
              <a:solidFill>
                <a:srgbClr val="FFC000"/>
              </a:solidFill>
            </a:endParaRPr>
          </a:p>
          <a:p>
            <a:r>
              <a:rPr lang="en-GB" b="1" dirty="0">
                <a:solidFill>
                  <a:srgbClr val="FFC000"/>
                </a:solidFill>
              </a:rPr>
              <a:t>For a Y3/Y4 writer-</a:t>
            </a:r>
            <a:r>
              <a:rPr lang="en-GB" b="1" u="sng" dirty="0">
                <a:solidFill>
                  <a:srgbClr val="FFC000"/>
                </a:solidFill>
              </a:rPr>
              <a:t>Fronted adverbials, prepositional phrases and paragraphs, expanded noun phrases, spelling rules, apostrophes and punctuating speech, </a:t>
            </a:r>
            <a:r>
              <a:rPr lang="en-GB" dirty="0">
                <a:solidFill>
                  <a:srgbClr val="FFC000"/>
                </a:solidFill>
              </a:rPr>
              <a:t>as well as everything they have learnt in previous year groups. </a:t>
            </a:r>
            <a:endParaRPr lang="en-GB" b="1" u="sng" dirty="0">
              <a:solidFill>
                <a:srgbClr val="FFC000"/>
              </a:solidFill>
            </a:endParaRPr>
          </a:p>
          <a:p>
            <a:r>
              <a:rPr lang="en-GB" b="1" dirty="0">
                <a:solidFill>
                  <a:srgbClr val="FFC000"/>
                </a:solidFill>
              </a:rPr>
              <a:t>Reading-</a:t>
            </a:r>
            <a:r>
              <a:rPr lang="en-GB" dirty="0">
                <a:solidFill>
                  <a:srgbClr val="FFC000"/>
                </a:solidFill>
              </a:rPr>
              <a:t>a range of texts fluently, asking questions and discussing vocabulary.</a:t>
            </a:r>
          </a:p>
          <a:p>
            <a:r>
              <a:rPr lang="en-GB" dirty="0">
                <a:solidFill>
                  <a:srgbClr val="FFC000"/>
                </a:solidFill>
              </a:rPr>
              <a:t>There is a link for the books recommended for your child’s age group. </a:t>
            </a:r>
            <a:r>
              <a:rPr lang="en-GB" dirty="0">
                <a:hlinkClick r:id="rId2"/>
              </a:rPr>
              <a:t>https://schoolreadinglist.co.uk/category/reading-lists-for-primary-school-pupils/</a:t>
            </a:r>
            <a:r>
              <a:rPr lang="en-GB" dirty="0"/>
              <a:t> </a:t>
            </a:r>
          </a:p>
          <a:p>
            <a:pPr marL="0" indent="0">
              <a:buNone/>
            </a:pPr>
            <a:endParaRPr lang="en-GB" b="1" dirty="0">
              <a:solidFill>
                <a:srgbClr val="FFC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355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5C573-6382-4843-A479-24B9F4AC7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318F19-A24D-4A35-AFF4-EDD899BE73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855" y="0"/>
            <a:ext cx="6272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168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88234"/>
            <a:ext cx="8229600" cy="1143000"/>
          </a:xfrm>
        </p:spPr>
        <p:txBody>
          <a:bodyPr/>
          <a:lstStyle/>
          <a:p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147248" cy="5544616"/>
          </a:xfrm>
        </p:spPr>
        <p:txBody>
          <a:bodyPr>
            <a:normAutofit fontScale="70000" lnSpcReduction="20000"/>
          </a:bodyPr>
          <a:lstStyle/>
          <a:p>
            <a:r>
              <a:rPr lang="en-GB" dirty="0">
                <a:solidFill>
                  <a:srgbClr val="FFC000"/>
                </a:solidFill>
              </a:rPr>
              <a:t>These are our expected behaviours that all pupils need to be aware of and follow: 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b="1" u="sng" dirty="0">
                <a:solidFill>
                  <a:srgbClr val="FFC000"/>
                </a:solidFill>
              </a:rPr>
              <a:t>Expected Behaviours</a:t>
            </a:r>
          </a:p>
          <a:p>
            <a:r>
              <a:rPr lang="en-GB" dirty="0">
                <a:solidFill>
                  <a:srgbClr val="FFC000"/>
                </a:solidFill>
              </a:rPr>
              <a:t>Follow instructions 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r>
              <a:rPr lang="en-GB" dirty="0">
                <a:solidFill>
                  <a:srgbClr val="FFC000"/>
                </a:solidFill>
              </a:rPr>
              <a:t>Listen to others 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r>
              <a:rPr lang="en-GB" dirty="0">
                <a:solidFill>
                  <a:srgbClr val="FFC000"/>
                </a:solidFill>
              </a:rPr>
              <a:t>Respond appropriately 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r>
              <a:rPr lang="en-GB" dirty="0">
                <a:solidFill>
                  <a:srgbClr val="FFC000"/>
                </a:solidFill>
              </a:rPr>
              <a:t>Keep hands, feet and objects to yourself 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r>
              <a:rPr lang="en-GB" dirty="0">
                <a:solidFill>
                  <a:srgbClr val="FFC000"/>
                </a:solidFill>
              </a:rPr>
              <a:t>Be respectful and </a:t>
            </a:r>
            <a:r>
              <a:rPr lang="en-GB" sz="5700" b="1" dirty="0">
                <a:solidFill>
                  <a:srgbClr val="FFC000"/>
                </a:solidFill>
              </a:rPr>
              <a:t>kind 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b="1" u="sng" dirty="0">
                <a:solidFill>
                  <a:srgbClr val="FFC000"/>
                </a:solidFill>
              </a:rPr>
              <a:t>Stages of consequences for unexpected behaviours</a:t>
            </a:r>
            <a:r>
              <a:rPr lang="en-GB" dirty="0">
                <a:solidFill>
                  <a:srgbClr val="FFC000"/>
                </a:solidFill>
              </a:rPr>
              <a:t>-warnings, time away, parent meetings and SLT. </a:t>
            </a: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912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Autumn Weekly Routine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812602"/>
            <a:ext cx="8229600" cy="45259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PE – Monday and Friday</a:t>
            </a:r>
          </a:p>
          <a:p>
            <a:r>
              <a:rPr lang="en-GB" dirty="0">
                <a:solidFill>
                  <a:srgbClr val="FFC000"/>
                </a:solidFill>
              </a:rPr>
              <a:t>Art/DT – Wednesday</a:t>
            </a:r>
          </a:p>
          <a:p>
            <a:r>
              <a:rPr lang="en-GB" dirty="0">
                <a:solidFill>
                  <a:srgbClr val="FFC000"/>
                </a:solidFill>
              </a:rPr>
              <a:t>French-Wednesday with Mrs Barnes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Pupils to come in wearing their PE Kit with their uniform in their bag </a:t>
            </a:r>
            <a:r>
              <a:rPr lang="en-GB" dirty="0" err="1">
                <a:solidFill>
                  <a:schemeClr val="accent3">
                    <a:lumMod val="20000"/>
                    <a:lumOff val="80000"/>
                  </a:schemeClr>
                </a:solidFill>
              </a:rPr>
              <a:t>incase</a:t>
            </a:r>
            <a:r>
              <a:rPr lang="en-GB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of bad weather. </a:t>
            </a:r>
          </a:p>
        </p:txBody>
      </p:sp>
    </p:spTree>
    <p:extLst>
      <p:ext uri="{BB962C8B-B14F-4D97-AF65-F5344CB8AC3E}">
        <p14:creationId xmlns:p14="http://schemas.microsoft.com/office/powerpoint/2010/main" val="364549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Weekly Routine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1A51C5A-5223-42AA-B33B-D456FA3D60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946" y="1600200"/>
            <a:ext cx="8142107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09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C000"/>
                </a:solidFill>
              </a:rPr>
              <a:t>Help at Home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FFC000"/>
                </a:solidFill>
              </a:rPr>
              <a:t>Times Tables </a:t>
            </a:r>
          </a:p>
          <a:p>
            <a:r>
              <a:rPr lang="en-GB" dirty="0">
                <a:solidFill>
                  <a:srgbClr val="FFC000"/>
                </a:solidFill>
              </a:rPr>
              <a:t>Reading for pleasure </a:t>
            </a:r>
          </a:p>
          <a:p>
            <a:r>
              <a:rPr lang="en-GB" dirty="0">
                <a:solidFill>
                  <a:srgbClr val="FFC000"/>
                </a:solidFill>
              </a:rPr>
              <a:t>Time – analogue, digital, 24hour </a:t>
            </a:r>
          </a:p>
          <a:p>
            <a:r>
              <a:rPr lang="en-GB" dirty="0">
                <a:solidFill>
                  <a:srgbClr val="FFC000"/>
                </a:solidFill>
              </a:rPr>
              <a:t>Real life maths problems-just talking</a:t>
            </a:r>
          </a:p>
          <a:p>
            <a:r>
              <a:rPr lang="en-GB" dirty="0">
                <a:solidFill>
                  <a:srgbClr val="FFC000"/>
                </a:solidFill>
              </a:rPr>
              <a:t>Encourage Writing – diary, stories, information texts. </a:t>
            </a:r>
          </a:p>
          <a:p>
            <a:r>
              <a:rPr lang="en-GB" dirty="0">
                <a:solidFill>
                  <a:srgbClr val="FFC000"/>
                </a:solidFill>
              </a:rPr>
              <a:t>Hear your child read, read with your child and question them on the text. </a:t>
            </a:r>
          </a:p>
          <a:p>
            <a:r>
              <a:rPr lang="en-GB" dirty="0">
                <a:solidFill>
                  <a:srgbClr val="FFC000"/>
                </a:solidFill>
              </a:rPr>
              <a:t>If you want extra work-the CGP books are good-the grammar and maths ones. </a:t>
            </a:r>
          </a:p>
        </p:txBody>
      </p:sp>
    </p:spTree>
    <p:extLst>
      <p:ext uri="{BB962C8B-B14F-4D97-AF65-F5344CB8AC3E}">
        <p14:creationId xmlns:p14="http://schemas.microsoft.com/office/powerpoint/2010/main" val="2283240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0FA7F-86D0-49D4-A2B3-2E1463D85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MTCs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E2748-98B2-40A3-AB3B-5684A744B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166018"/>
            <a:ext cx="8229600" cy="4525963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Year 4s-</a:t>
            </a:r>
          </a:p>
          <a:p>
            <a:r>
              <a:rPr lang="en-GB" dirty="0"/>
              <a:t>National test</a:t>
            </a:r>
          </a:p>
          <a:p>
            <a:r>
              <a:rPr lang="en-GB" dirty="0"/>
              <a:t>25 questions </a:t>
            </a:r>
          </a:p>
          <a:p>
            <a:r>
              <a:rPr lang="en-GB" dirty="0"/>
              <a:t>6 seconds to think of the answer and type it in.</a:t>
            </a:r>
          </a:p>
          <a:p>
            <a:r>
              <a:rPr lang="en-GB" dirty="0"/>
              <a:t>Any facts between the 2 and 12 times tables (remembering 1 x anything is itself and 0 x anything is 0).</a:t>
            </a:r>
          </a:p>
          <a:p>
            <a:r>
              <a:rPr lang="en-GB" dirty="0"/>
              <a:t>TTRS helps</a:t>
            </a:r>
          </a:p>
          <a:p>
            <a:r>
              <a:rPr lang="en-GB" dirty="0"/>
              <a:t>There are also other websites that help too-hit the button and speed test multiplication facts.</a:t>
            </a:r>
          </a:p>
          <a:p>
            <a:r>
              <a:rPr lang="en-GB" dirty="0">
                <a:hlinkClick r:id="rId2"/>
              </a:rPr>
              <a:t>https://www.timestables.co.uk/speed-test/</a:t>
            </a:r>
            <a:endParaRPr lang="en-GB" dirty="0"/>
          </a:p>
          <a:p>
            <a:r>
              <a:rPr lang="en-GB" dirty="0">
                <a:hlinkClick r:id="rId3"/>
              </a:rPr>
              <a:t>https://www.topmarks.co.uk/maths-games/hit-the-button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21344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856"/>
            <a:ext cx="8229600" cy="1143000"/>
          </a:xfrm>
        </p:spPr>
        <p:txBody>
          <a:bodyPr/>
          <a:lstStyle/>
          <a:p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47861"/>
            <a:ext cx="7931224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FFC000"/>
                </a:solidFill>
              </a:rPr>
              <a:t>Children must bring: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Art Shirt: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An old shirt or t-shirt to protect school uniform during Art or DT.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Pencil Case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Pencil, glue stick, rubber, sharpener, colouring pencils and a ruler.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Water Bottle-so important</a:t>
            </a:r>
          </a:p>
        </p:txBody>
      </p:sp>
      <p:sp>
        <p:nvSpPr>
          <p:cNvPr id="5" name="Rectangle 4"/>
          <p:cNvSpPr/>
          <p:nvPr/>
        </p:nvSpPr>
        <p:spPr>
          <a:xfrm>
            <a:off x="371829" y="5517232"/>
            <a:ext cx="7992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All items brought to school MUST be labelled</a:t>
            </a:r>
            <a:r>
              <a:rPr lang="en-GB" sz="32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.</a:t>
            </a:r>
            <a:r>
              <a:rPr lang="en-GB" sz="3200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40945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856"/>
            <a:ext cx="8229600" cy="1143000"/>
          </a:xfrm>
        </p:spPr>
        <p:txBody>
          <a:bodyPr/>
          <a:lstStyle/>
          <a:p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Resources – Pencil Case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3826768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FFC000"/>
                </a:solidFill>
              </a:rPr>
              <a:t>Children </a:t>
            </a:r>
            <a:r>
              <a:rPr lang="en-GB" b="1" u="sng" dirty="0">
                <a:solidFill>
                  <a:srgbClr val="FFC000"/>
                </a:solidFill>
              </a:rPr>
              <a:t>must</a:t>
            </a:r>
            <a:r>
              <a:rPr lang="en-GB" b="1" dirty="0">
                <a:solidFill>
                  <a:srgbClr val="FFC000"/>
                </a:solidFill>
              </a:rPr>
              <a:t> bring: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Labelled pencil case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Pencils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Ruler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Rubber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Sharpener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Handwriting pen (if they have been asked to by me!) </a:t>
            </a: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644008" y="947861"/>
            <a:ext cx="4320480" cy="52174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rgbClr val="FFC000"/>
                </a:solidFill>
              </a:rPr>
              <a:t>Children can also bring: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Colouring pencils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Felt tip pens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Highlighter pen(s)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Scissors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FFC000"/>
                </a:solidFill>
              </a:rPr>
              <a:t> Glue stick</a:t>
            </a:r>
          </a:p>
          <a:p>
            <a:pPr>
              <a:buFont typeface="Wingdings" panose="05000000000000000000" pitchFamily="2" charset="2"/>
              <a:buChar char="ü"/>
            </a:pPr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6760" y="5793319"/>
            <a:ext cx="83529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All items brought to school MUST be labelled. They don’t need a compass!  </a:t>
            </a:r>
          </a:p>
        </p:txBody>
      </p:sp>
    </p:spTree>
    <p:extLst>
      <p:ext uri="{BB962C8B-B14F-4D97-AF65-F5344CB8AC3E}">
        <p14:creationId xmlns:p14="http://schemas.microsoft.com/office/powerpoint/2010/main" val="32383203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856"/>
            <a:ext cx="8229600" cy="1143000"/>
          </a:xfrm>
        </p:spPr>
        <p:txBody>
          <a:bodyPr/>
          <a:lstStyle/>
          <a:p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7859216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General information: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School jumper-navy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School polo-shirt-blue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Grey trousers/shorts/skirts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Grey tights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Grey socks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Black shoes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PE kits-yellow polo shirt, navy joggers, shorts or leggings, navy socks, black trainers. </a:t>
            </a: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6126163"/>
            <a:ext cx="83529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All items brought to school MUST be labelled. </a:t>
            </a:r>
          </a:p>
        </p:txBody>
      </p:sp>
    </p:spTree>
    <p:extLst>
      <p:ext uri="{BB962C8B-B14F-4D97-AF65-F5344CB8AC3E}">
        <p14:creationId xmlns:p14="http://schemas.microsoft.com/office/powerpoint/2010/main" val="29492192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856"/>
            <a:ext cx="8229600" cy="1143000"/>
          </a:xfrm>
        </p:spPr>
        <p:txBody>
          <a:bodyPr/>
          <a:lstStyle/>
          <a:p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Healthy lunches and snacks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003232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We need to teach our children healthy choices to help them become healthy adults. 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Fruit and vegetables for break time.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Balanced lunch box.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No products containing nuts are allowed at school. 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If ordering school lunches, please do so on Arbor before the morning of that school day. </a:t>
            </a: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5645" y="5758753"/>
            <a:ext cx="83529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35801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30297"/>
            <a:ext cx="8229600" cy="1143000"/>
          </a:xfrm>
        </p:spPr>
        <p:txBody>
          <a:bodyPr/>
          <a:lstStyle/>
          <a:p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507288" cy="54006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u="sng" dirty="0">
                <a:solidFill>
                  <a:srgbClr val="FFC000"/>
                </a:solidFill>
              </a:rPr>
              <a:t>Oak Class Topics: </a:t>
            </a:r>
          </a:p>
          <a:p>
            <a:pPr marL="0" indent="0">
              <a:buNone/>
            </a:pPr>
            <a:endParaRPr lang="en-GB" u="sng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Geography:</a:t>
            </a:r>
          </a:p>
          <a:p>
            <a:r>
              <a:rPr lang="en-GB" dirty="0">
                <a:solidFill>
                  <a:srgbClr val="FFC000"/>
                </a:solidFill>
              </a:rPr>
              <a:t>Comparing 2 continents</a:t>
            </a:r>
          </a:p>
          <a:p>
            <a:r>
              <a:rPr lang="en-GB" dirty="0">
                <a:solidFill>
                  <a:srgbClr val="FFC000"/>
                </a:solidFill>
              </a:rPr>
              <a:t>Sustainability</a:t>
            </a: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History:</a:t>
            </a:r>
          </a:p>
          <a:p>
            <a:r>
              <a:rPr lang="en-GB" dirty="0">
                <a:solidFill>
                  <a:srgbClr val="FFC000"/>
                </a:solidFill>
              </a:rPr>
              <a:t>Stone Age</a:t>
            </a:r>
          </a:p>
          <a:p>
            <a:r>
              <a:rPr lang="en-GB" dirty="0">
                <a:solidFill>
                  <a:srgbClr val="FFC000"/>
                </a:solidFill>
              </a:rPr>
              <a:t>Egyptians</a:t>
            </a:r>
          </a:p>
          <a:p>
            <a:r>
              <a:rPr lang="en-GB" dirty="0">
                <a:solidFill>
                  <a:srgbClr val="FFC000"/>
                </a:solidFill>
              </a:rPr>
              <a:t>Vikings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Science:</a:t>
            </a: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Electricity, States of matter, Teeth and Digestion, Sound and habitats. </a:t>
            </a: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516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Educational Visits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rgbClr val="FFC000"/>
                </a:solidFill>
              </a:rPr>
              <a:t>There will be visits linked to different topics throughout the curriculum. </a:t>
            </a:r>
          </a:p>
          <a:p>
            <a:pPr marL="0" indent="0">
              <a:buNone/>
            </a:pPr>
            <a:endParaRPr lang="en-GB" dirty="0">
              <a:solidFill>
                <a:srgbClr val="FFC000"/>
              </a:solidFill>
            </a:endParaRPr>
          </a:p>
          <a:p>
            <a:r>
              <a:rPr lang="en-GB" dirty="0">
                <a:solidFill>
                  <a:srgbClr val="FFC000"/>
                </a:solidFill>
              </a:rPr>
              <a:t>Science Museum in London is booked for Wednesday 24</a:t>
            </a:r>
            <a:r>
              <a:rPr lang="en-GB" baseline="30000" dirty="0">
                <a:solidFill>
                  <a:srgbClr val="FFC000"/>
                </a:solidFill>
              </a:rPr>
              <a:t>th</a:t>
            </a:r>
            <a:r>
              <a:rPr lang="en-GB" dirty="0">
                <a:solidFill>
                  <a:srgbClr val="FFC000"/>
                </a:solidFill>
              </a:rPr>
              <a:t> September. Please speak to the office if you need the information again. 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r>
              <a:rPr lang="en-GB" dirty="0">
                <a:solidFill>
                  <a:srgbClr val="FFC000"/>
                </a:solidFill>
              </a:rPr>
              <a:t>Swimming will be in the </a:t>
            </a:r>
            <a:r>
              <a:rPr lang="en-GB">
                <a:solidFill>
                  <a:srgbClr val="FFC000"/>
                </a:solidFill>
              </a:rPr>
              <a:t>Spring term. </a:t>
            </a:r>
          </a:p>
          <a:p>
            <a:endParaRPr lang="en-GB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C000"/>
                </a:solidFill>
              </a:rPr>
              <a:t>-Sports events-there is normally at least 1 per term for each key stage. If your child shows an interest, a letter will be emailed out and then you sign up on </a:t>
            </a:r>
            <a:r>
              <a:rPr lang="en-GB" dirty="0" err="1">
                <a:solidFill>
                  <a:srgbClr val="FFC000"/>
                </a:solidFill>
              </a:rPr>
              <a:t>arbor</a:t>
            </a:r>
            <a:r>
              <a:rPr lang="en-GB" dirty="0">
                <a:solidFill>
                  <a:srgbClr val="FFC000"/>
                </a:solidFill>
              </a:rPr>
              <a:t>. If your child cannot attend, it is really useful to let me or the office know as we are normally restricted by numbers and have to take a certain number! </a:t>
            </a:r>
          </a:p>
        </p:txBody>
      </p:sp>
    </p:spTree>
    <p:extLst>
      <p:ext uri="{BB962C8B-B14F-4D97-AF65-F5344CB8AC3E}">
        <p14:creationId xmlns:p14="http://schemas.microsoft.com/office/powerpoint/2010/main" val="41042009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137E5-EA2D-4519-90B9-80B1F3CF9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Clubs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0B10E-8537-4328-B09F-7E799879AC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Tuesday-Judo at lunch time</a:t>
            </a:r>
          </a:p>
          <a:p>
            <a:r>
              <a:rPr lang="en-GB" dirty="0"/>
              <a:t>We have the Treehouse club which is our wrap around care. Please speak to Sophie in the office for more information. </a:t>
            </a:r>
          </a:p>
        </p:txBody>
      </p:sp>
    </p:spTree>
    <p:extLst>
      <p:ext uri="{BB962C8B-B14F-4D97-AF65-F5344CB8AC3E}">
        <p14:creationId xmlns:p14="http://schemas.microsoft.com/office/powerpoint/2010/main" val="16532316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Partnership Between Parents and Teachers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475657"/>
            <a:ext cx="8229600" cy="5121696"/>
          </a:xfrm>
        </p:spPr>
        <p:txBody>
          <a:bodyPr>
            <a:normAutofit fontScale="77500" lnSpcReduction="20000"/>
          </a:bodyPr>
          <a:lstStyle/>
          <a:p>
            <a:r>
              <a:rPr lang="en-GB" sz="3300" dirty="0">
                <a:solidFill>
                  <a:srgbClr val="FFC000"/>
                </a:solidFill>
              </a:rPr>
              <a:t>Parents’ Evening (Autumn and Spring Terms)-the Autumn ones are on the </a:t>
            </a:r>
          </a:p>
          <a:p>
            <a:pPr marL="0" indent="0">
              <a:buNone/>
            </a:pPr>
            <a:endParaRPr lang="en-GB" sz="3300" dirty="0">
              <a:solidFill>
                <a:srgbClr val="FFC000"/>
              </a:solidFill>
            </a:endParaRPr>
          </a:p>
          <a:p>
            <a:r>
              <a:rPr lang="en-GB" sz="3300" dirty="0">
                <a:solidFill>
                  <a:srgbClr val="FFC000"/>
                </a:solidFill>
              </a:rPr>
              <a:t>Termly Curriculum Map and knowledge organisers </a:t>
            </a:r>
          </a:p>
          <a:p>
            <a:endParaRPr lang="en-GB" sz="3300" dirty="0">
              <a:solidFill>
                <a:srgbClr val="FFC000"/>
              </a:solidFill>
            </a:endParaRPr>
          </a:p>
          <a:p>
            <a:r>
              <a:rPr lang="en-GB" sz="3300" dirty="0">
                <a:solidFill>
                  <a:srgbClr val="FFC000"/>
                </a:solidFill>
              </a:rPr>
              <a:t>Parent/Teacher meetings can be arranged at the office</a:t>
            </a:r>
          </a:p>
          <a:p>
            <a:pPr marL="0" indent="0">
              <a:buNone/>
            </a:pPr>
            <a:endParaRPr lang="en-GB" sz="3300" dirty="0">
              <a:solidFill>
                <a:srgbClr val="FFC000"/>
              </a:solidFill>
            </a:endParaRPr>
          </a:p>
          <a:p>
            <a:r>
              <a:rPr lang="en-GB" sz="3300" dirty="0">
                <a:solidFill>
                  <a:srgbClr val="FFC000"/>
                </a:solidFill>
              </a:rPr>
              <a:t>Class Dojo-we can message each other on that. </a:t>
            </a:r>
          </a:p>
          <a:p>
            <a:endParaRPr lang="en-GB" sz="3300" dirty="0">
              <a:solidFill>
                <a:srgbClr val="FFC000"/>
              </a:solidFill>
            </a:endParaRPr>
          </a:p>
          <a:p>
            <a:r>
              <a:rPr lang="en-GB" sz="3300" dirty="0">
                <a:solidFill>
                  <a:srgbClr val="FFC000"/>
                </a:solidFill>
              </a:rPr>
              <a:t>Summer Report </a:t>
            </a:r>
          </a:p>
          <a:p>
            <a:pPr marL="0" indent="0">
              <a:buNone/>
            </a:pPr>
            <a:r>
              <a:rPr lang="en-GB" sz="33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Please also note that I am always available for an informal chat in the playground after school. </a:t>
            </a:r>
          </a:p>
          <a:p>
            <a:pPr marL="0" indent="0">
              <a:buNone/>
            </a:pPr>
            <a:endParaRPr lang="en-GB" sz="33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marL="0" indent="0">
              <a:buNone/>
            </a:pPr>
            <a:endParaRPr lang="en-GB" sz="33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endParaRPr lang="en-GB" dirty="0">
              <a:solidFill>
                <a:srgbClr val="FFC000"/>
              </a:solidFill>
            </a:endParaRPr>
          </a:p>
          <a:p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289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1FDB491708BB4699706DD3A8CC8CAA" ma:contentTypeVersion="16" ma:contentTypeDescription="Create a new document." ma:contentTypeScope="" ma:versionID="6c8602196472c25360a31cfcaced58ff">
  <xsd:schema xmlns:xsd="http://www.w3.org/2001/XMLSchema" xmlns:xs="http://www.w3.org/2001/XMLSchema" xmlns:p="http://schemas.microsoft.com/office/2006/metadata/properties" xmlns:ns3="5aad0204-8fc8-4179-8a7e-c9b8dad42899" targetNamespace="http://schemas.microsoft.com/office/2006/metadata/properties" ma:root="true" ma:fieldsID="4cc0970cc4471d4106635a2fc28d65d1" ns3:_="">
    <xsd:import namespace="5aad0204-8fc8-4179-8a7e-c9b8dad42899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Version" minOccurs="0"/>
                <xsd:element ref="ns3:_activity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ObjectDetectorVersions" minOccurs="0"/>
                <xsd:element ref="ns3:MediaServiceAutoTags" minOccurs="0"/>
                <xsd:element ref="ns3:MediaLengthInSeconds" minOccurs="0"/>
                <xsd:element ref="ns3:MediaServiceSearchPropertie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ad0204-8fc8-4179-8a7e-c9b8dad42899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Version" ma:index="10" nillable="true" ma:displayName="MigrationWizIdVersion" ma:internalName="MigrationWizIdVersion">
      <xsd:simpleType>
        <xsd:restriction base="dms:Text"/>
      </xsd:simpleType>
    </xsd:element>
    <xsd:element name="_activity" ma:index="11" nillable="true" ma:displayName="_activity" ma:hidden="true" ma:internalName="_activity" ma:readOnly="false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9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aad0204-8fc8-4179-8a7e-c9b8dad42899" xsi:nil="true"/>
    <MigrationWizIdPermissions xmlns="5aad0204-8fc8-4179-8a7e-c9b8dad42899" xsi:nil="true"/>
    <MigrationWizIdVersion xmlns="5aad0204-8fc8-4179-8a7e-c9b8dad42899" xsi:nil="true"/>
    <MigrationWizId xmlns="5aad0204-8fc8-4179-8a7e-c9b8dad42899" xsi:nil="true"/>
  </documentManagement>
</p:properties>
</file>

<file path=customXml/itemProps1.xml><?xml version="1.0" encoding="utf-8"?>
<ds:datastoreItem xmlns:ds="http://schemas.openxmlformats.org/officeDocument/2006/customXml" ds:itemID="{EA5380E2-BCC8-48CE-B143-47DC4615F5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aad0204-8fc8-4179-8a7e-c9b8dad4289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91A2911-A285-4606-8AD8-D278C31E3F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373069-B2B4-46FD-897B-7FABF616E7A8}">
  <ds:schemaRefs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5aad0204-8fc8-4179-8a7e-c9b8dad4289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12354</TotalTime>
  <Words>940</Words>
  <Application>Microsoft Office PowerPoint</Application>
  <PresentationFormat>On-screen Show (4:3)</PresentationFormat>
  <Paragraphs>141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Yu Gothic UI Semilight</vt:lpstr>
      <vt:lpstr>Arial</vt:lpstr>
      <vt:lpstr>Calibri</vt:lpstr>
      <vt:lpstr>Times New Roman</vt:lpstr>
      <vt:lpstr>Wingdings</vt:lpstr>
      <vt:lpstr>Office Theme</vt:lpstr>
      <vt:lpstr> </vt:lpstr>
      <vt:lpstr>Expectations in Oak Class</vt:lpstr>
      <vt:lpstr>Expectations in Oak Class</vt:lpstr>
      <vt:lpstr>PowerPoint Presentation</vt:lpstr>
      <vt:lpstr>Behaviour</vt:lpstr>
      <vt:lpstr>Autumn Weekly Routine</vt:lpstr>
      <vt:lpstr>Weekly Routine</vt:lpstr>
      <vt:lpstr>Help at Home </vt:lpstr>
      <vt:lpstr>MTCs</vt:lpstr>
      <vt:lpstr>Resources</vt:lpstr>
      <vt:lpstr>Resources – Pencil Case</vt:lpstr>
      <vt:lpstr>Uniform</vt:lpstr>
      <vt:lpstr>Healthy lunches and snacks</vt:lpstr>
      <vt:lpstr>Topics</vt:lpstr>
      <vt:lpstr>Educational Visits</vt:lpstr>
      <vt:lpstr>Clubs</vt:lpstr>
      <vt:lpstr>Partnership Between Parents and Teachers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Four!</dc:title>
  <dc:creator>Florence</dc:creator>
  <cp:lastModifiedBy>Leanne Fildes</cp:lastModifiedBy>
  <cp:revision>65</cp:revision>
  <cp:lastPrinted>2017-07-14T12:59:18Z</cp:lastPrinted>
  <dcterms:created xsi:type="dcterms:W3CDTF">2014-06-07T09:38:15Z</dcterms:created>
  <dcterms:modified xsi:type="dcterms:W3CDTF">2025-09-08T14:47:33Z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0x010100071FDB491708BB4699706DD3A8CC8CAA</vt:lpwstr>
  </property>
</Properties>
</file>