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2"/>
  </p:notesMasterIdLst>
  <p:handoutMasterIdLst>
    <p:handoutMasterId r:id="rId43"/>
  </p:handoutMasterIdLst>
  <p:sldIdLst>
    <p:sldId id="311" r:id="rId5"/>
    <p:sldId id="313" r:id="rId6"/>
    <p:sldId id="344" r:id="rId7"/>
    <p:sldId id="356" r:id="rId8"/>
    <p:sldId id="316" r:id="rId9"/>
    <p:sldId id="347" r:id="rId10"/>
    <p:sldId id="329" r:id="rId11"/>
    <p:sldId id="318" r:id="rId12"/>
    <p:sldId id="349" r:id="rId13"/>
    <p:sldId id="319" r:id="rId14"/>
    <p:sldId id="320" r:id="rId15"/>
    <p:sldId id="323" r:id="rId16"/>
    <p:sldId id="345" r:id="rId17"/>
    <p:sldId id="351" r:id="rId18"/>
    <p:sldId id="322" r:id="rId19"/>
    <p:sldId id="324" r:id="rId20"/>
    <p:sldId id="334" r:id="rId21"/>
    <p:sldId id="325" r:id="rId22"/>
    <p:sldId id="326" r:id="rId23"/>
    <p:sldId id="328" r:id="rId24"/>
    <p:sldId id="332" r:id="rId25"/>
    <p:sldId id="333" r:id="rId26"/>
    <p:sldId id="335" r:id="rId27"/>
    <p:sldId id="352" r:id="rId28"/>
    <p:sldId id="331" r:id="rId29"/>
    <p:sldId id="336" r:id="rId30"/>
    <p:sldId id="337" r:id="rId31"/>
    <p:sldId id="338" r:id="rId32"/>
    <p:sldId id="340" r:id="rId33"/>
    <p:sldId id="339" r:id="rId34"/>
    <p:sldId id="341" r:id="rId35"/>
    <p:sldId id="342" r:id="rId36"/>
    <p:sldId id="343" r:id="rId37"/>
    <p:sldId id="330" r:id="rId38"/>
    <p:sldId id="353" r:id="rId39"/>
    <p:sldId id="357" r:id="rId40"/>
    <p:sldId id="308" r:id="rId4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3BB651-F104-CE7B-0DEE-1664454D4A25}" v="1" dt="2024-01-13T12:13:46.7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63" d="100"/>
          <a:sy n="63" d="100"/>
        </p:scale>
        <p:origin x="1396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Relationship Id="rId48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1B165C-740A-421C-8F97-34C337E8551E}" type="datetimeFigureOut">
              <a:rPr lang="en-GB" smtClean="0"/>
              <a:t>27/09/2025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E374F-FFC9-4F90-AE77-7B376BCC0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844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50A26-5B5C-4C27-8A6F-4391DF287DCA}" type="datetimeFigureOut">
              <a:rPr lang="en-GB" smtClean="0"/>
              <a:t>27/09/2025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0F980C-1C2F-48E5-BE9A-6D4F22D7B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10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F980C-1C2F-48E5-BE9A-6D4F22D7B9E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927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675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681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242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490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641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356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272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89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693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20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312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54D27-7C03-4197-88C0-4E331BD5F21C}" type="datetimeFigureOut">
              <a:rPr lang="en-GB" smtClean="0"/>
              <a:pPr/>
              <a:t>27/09/2025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A12E3-0EB8-43FA-8BC9-7623CA0FDA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12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rickweb.co.uk/Early-Years.html" TargetMode="External"/><Relationship Id="rId13" Type="http://schemas.openxmlformats.org/officeDocument/2006/relationships/hyperlink" Target="http://www.bbc.co.uk/schools/digger" TargetMode="External"/><Relationship Id="rId3" Type="http://schemas.openxmlformats.org/officeDocument/2006/relationships/hyperlink" Target="http://www.maths4mumsanddads.co.uk/index.php" TargetMode="External"/><Relationship Id="rId7" Type="http://schemas.openxmlformats.org/officeDocument/2006/relationships/hyperlink" Target="http://www.topmarks.co.uk/" TargetMode="External"/><Relationship Id="rId12" Type="http://schemas.openxmlformats.org/officeDocument/2006/relationships/hyperlink" Target="http://www.bbc.co.uk/schools/starship/maths/index.shtml" TargetMode="External"/><Relationship Id="rId2" Type="http://schemas.openxmlformats.org/officeDocument/2006/relationships/hyperlink" Target="http://www.nnparenttoolkit.org.uk/" TargetMode="External"/><Relationship Id="rId16" Type="http://schemas.openxmlformats.org/officeDocument/2006/relationships/hyperlink" Target="http://nrich.maths.org/frontpag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mathsdictionaryforkids.com/" TargetMode="External"/><Relationship Id="rId11" Type="http://schemas.openxmlformats.org/officeDocument/2006/relationships/hyperlink" Target="http://www.bbc.co.uk/bitesize/ks1/maths" TargetMode="External"/><Relationship Id="rId5" Type="http://schemas.openxmlformats.org/officeDocument/2006/relationships/hyperlink" Target="http://www.bigeyedowl.co.uk/maths/index.htm" TargetMode="External"/><Relationship Id="rId15" Type="http://schemas.openxmlformats.org/officeDocument/2006/relationships/hyperlink" Target="http://www.oxfordowl.co.uk/maths-owl/maths" TargetMode="External"/><Relationship Id="rId10" Type="http://schemas.openxmlformats.org/officeDocument/2006/relationships/hyperlink" Target="http://www.ictgames.com/resources.html" TargetMode="External"/><Relationship Id="rId4" Type="http://schemas.openxmlformats.org/officeDocument/2006/relationships/hyperlink" Target="http://www.mad4maths.com/parents/" TargetMode="External"/><Relationship Id="rId9" Type="http://schemas.openxmlformats.org/officeDocument/2006/relationships/hyperlink" Target="http://www.woodlands-junior.kent.sch.uk/maths" TargetMode="External"/><Relationship Id="rId14" Type="http://schemas.openxmlformats.org/officeDocument/2006/relationships/hyperlink" Target="http://www.bbc.co.uk/bitesize/ks2/math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br>
              <a:rPr lang="en-GB" b="1" dirty="0"/>
            </a:br>
            <a:r>
              <a:rPr lang="en-GB" sz="4000" b="1" dirty="0">
                <a:solidFill>
                  <a:srgbClr val="0070C0"/>
                </a:solidFill>
              </a:rPr>
              <a:t>St Sebastian’s Church of England Primary School and Nursery</a:t>
            </a:r>
            <a:br>
              <a:rPr lang="en-GB" sz="4000" dirty="0">
                <a:solidFill>
                  <a:srgbClr val="0070C0"/>
                </a:solidFill>
              </a:rPr>
            </a:br>
            <a:endParaRPr lang="en-GB" sz="4000" dirty="0">
              <a:solidFill>
                <a:srgbClr val="0070C0"/>
              </a:solidFill>
            </a:endParaRP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5780" y="2917130"/>
            <a:ext cx="9144000" cy="3790950"/>
            <a:chOff x="0" y="885"/>
            <a:chExt cx="14400" cy="597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1473"/>
              <a:ext cx="14400" cy="39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7" y="885"/>
              <a:ext cx="5970" cy="59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4" descr="Image result for numbers magnetic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20" b="16489"/>
          <a:stretch/>
        </p:blipFill>
        <p:spPr bwMode="auto">
          <a:xfrm>
            <a:off x="6876256" y="5338762"/>
            <a:ext cx="194364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2" y="332657"/>
            <a:ext cx="1133475" cy="6480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6566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52735"/>
            <a:ext cx="7772400" cy="1368153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US" sz="3200" b="1" u="sng" dirty="0" err="1"/>
              <a:t>Maths</a:t>
            </a:r>
            <a:r>
              <a:rPr lang="en-US" sz="3200" b="1" u="sng" dirty="0"/>
              <a:t> Calculation’s Information Session</a:t>
            </a:r>
            <a:br>
              <a:rPr lang="en-US" sz="3200" b="1" u="sng" dirty="0"/>
            </a:br>
            <a:endParaRPr lang="en-GB" sz="3200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7704" y="2420888"/>
            <a:ext cx="5864696" cy="3456384"/>
          </a:xfrm>
        </p:spPr>
        <p:txBody>
          <a:bodyPr>
            <a:noAutofit/>
          </a:bodyPr>
          <a:lstStyle/>
          <a:p>
            <a:pPr algn="l"/>
            <a:r>
              <a:rPr lang="en-US" sz="1600" b="1" u="sng" dirty="0">
                <a:solidFill>
                  <a:schemeClr val="tx1"/>
                </a:solidFill>
              </a:rPr>
              <a:t>How we teach </a:t>
            </a:r>
            <a:r>
              <a:rPr lang="en-US" sz="1600" b="1" u="sng" dirty="0" err="1">
                <a:solidFill>
                  <a:schemeClr val="tx1"/>
                </a:solidFill>
              </a:rPr>
              <a:t>Maths</a:t>
            </a:r>
            <a:r>
              <a:rPr lang="en-US" sz="1600" b="1" u="sng" dirty="0">
                <a:solidFill>
                  <a:schemeClr val="tx1"/>
                </a:solidFill>
              </a:rPr>
              <a:t> at St Sebastian’s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We teach </a:t>
            </a:r>
            <a:r>
              <a:rPr lang="en-US" sz="1600" dirty="0" err="1">
                <a:solidFill>
                  <a:schemeClr val="tx1"/>
                </a:solidFill>
              </a:rPr>
              <a:t>Maths</a:t>
            </a:r>
            <a:r>
              <a:rPr lang="en-US" sz="1600" dirty="0">
                <a:solidFill>
                  <a:schemeClr val="tx1"/>
                </a:solidFill>
              </a:rPr>
              <a:t> mainly using the White Rose Hub Scheme, which </a:t>
            </a:r>
            <a:r>
              <a:rPr lang="en-US" sz="1600" dirty="0" err="1">
                <a:solidFill>
                  <a:schemeClr val="tx1"/>
                </a:solidFill>
              </a:rPr>
              <a:t>which</a:t>
            </a:r>
            <a:r>
              <a:rPr lang="en-US" sz="1600" dirty="0">
                <a:solidFill>
                  <a:schemeClr val="tx1"/>
                </a:solidFill>
              </a:rPr>
              <a:t> was developed in Singapore. It is supported through the C.P.A (concrete, pictorial abstract) approach.</a:t>
            </a:r>
            <a:br>
              <a:rPr lang="en-US" sz="1600" dirty="0">
                <a:solidFill>
                  <a:schemeClr val="tx1"/>
                </a:solidFill>
              </a:rPr>
            </a:br>
            <a:endParaRPr lang="en-US" sz="1600" dirty="0">
              <a:solidFill>
                <a:schemeClr val="tx1"/>
              </a:solidFill>
            </a:endParaRPr>
          </a:p>
          <a:p>
            <a:pPr algn="l"/>
            <a:r>
              <a:rPr lang="en-US" sz="1600" b="1" u="sng" dirty="0" err="1">
                <a:solidFill>
                  <a:schemeClr val="tx1"/>
                </a:solidFill>
              </a:rPr>
              <a:t>Maths</a:t>
            </a:r>
            <a:r>
              <a:rPr lang="en-US" sz="1600" b="1" u="sng" dirty="0">
                <a:solidFill>
                  <a:schemeClr val="tx1"/>
                </a:solidFill>
              </a:rPr>
              <a:t> Vision</a:t>
            </a:r>
            <a:br>
              <a:rPr lang="en-US" sz="1600" b="1" u="sng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We aim for all children to have a positive attitude towards Mathematics and view it as an interesting and valuable subject.  It is our intention, that every child will develop a good understanding of the subject, equipping them with the skills of calculation (including a secure recall of key facts), reasoning and problem solving, that they need in life beyond school. We endeavour for all children to be confident learners, working collaboratively, co-operatively and independently and are able to express their ideas fluently using mathematical vocabulary.</a:t>
            </a:r>
            <a:br>
              <a:rPr lang="en-GB" sz="1600" dirty="0">
                <a:solidFill>
                  <a:schemeClr val="tx1"/>
                </a:solidFill>
              </a:rPr>
            </a:b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4" name="image3.png"/>
          <p:cNvPicPr>
            <a:picLocks noGrp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539552" y="2924944"/>
            <a:ext cx="1319411" cy="1583556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150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What is CPA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46449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4800" b="1" dirty="0">
                <a:latin typeface="+mj-lt"/>
              </a:rPr>
              <a:t>Jerome Bruner - three steps (or representations) necessary for pupils to develop understanding of a concept. </a:t>
            </a:r>
          </a:p>
          <a:p>
            <a:pPr marL="0" indent="0">
              <a:buNone/>
            </a:pPr>
            <a:endParaRPr lang="en-GB" sz="4300" dirty="0">
              <a:latin typeface="+mj-lt"/>
            </a:endParaRPr>
          </a:p>
          <a:p>
            <a:r>
              <a:rPr lang="en-GB" sz="5600" b="1" i="1" dirty="0">
                <a:solidFill>
                  <a:srgbClr val="FF0000"/>
                </a:solidFill>
                <a:latin typeface="+mj-lt"/>
              </a:rPr>
              <a:t>Concrete- The DOING </a:t>
            </a:r>
            <a:r>
              <a:rPr lang="en-US" sz="5600" dirty="0">
                <a:solidFill>
                  <a:srgbClr val="FF0000"/>
                </a:solidFill>
                <a:latin typeface="+mj-lt"/>
              </a:rPr>
              <a:t> </a:t>
            </a:r>
          </a:p>
          <a:p>
            <a:pPr marL="0" indent="0">
              <a:buNone/>
            </a:pPr>
            <a:endParaRPr lang="en-US" sz="5600" dirty="0">
              <a:latin typeface="+mj-lt"/>
            </a:endParaRPr>
          </a:p>
          <a:p>
            <a:pPr marL="0" indent="0">
              <a:buNone/>
            </a:pPr>
            <a:r>
              <a:rPr lang="en-US" sz="5600" dirty="0">
                <a:latin typeface="+mj-lt"/>
              </a:rPr>
              <a:t>The ‘doing’ stage – physically using objects to explore a concept. This helps bring the abstract concepts to life. </a:t>
            </a:r>
            <a:endParaRPr lang="en-GB" sz="5600" dirty="0">
              <a:latin typeface="+mj-lt"/>
            </a:endParaRPr>
          </a:p>
          <a:p>
            <a:endParaRPr lang="en-GB" sz="5600" b="1" i="1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endParaRPr lang="en-GB" sz="5600" b="1" i="1" dirty="0">
              <a:solidFill>
                <a:srgbClr val="FF0000"/>
              </a:solidFill>
              <a:latin typeface="+mj-lt"/>
            </a:endParaRPr>
          </a:p>
          <a:p>
            <a:r>
              <a:rPr lang="en-GB" sz="5600" b="1" i="1" dirty="0">
                <a:solidFill>
                  <a:srgbClr val="FF0000"/>
                </a:solidFill>
                <a:latin typeface="+mj-lt"/>
              </a:rPr>
              <a:t>Pictorial-The SEEING </a:t>
            </a:r>
          </a:p>
          <a:p>
            <a:pPr marL="0" indent="0">
              <a:buNone/>
            </a:pPr>
            <a:endParaRPr lang="en-US" sz="5600" dirty="0"/>
          </a:p>
          <a:p>
            <a:pPr marL="0" indent="0">
              <a:buNone/>
            </a:pPr>
            <a:r>
              <a:rPr lang="en-US" sz="5600" dirty="0"/>
              <a:t>The ‘seeing’ stage – images are used to represent the objects.</a:t>
            </a:r>
            <a:endParaRPr lang="en-GB" sz="5600" dirty="0"/>
          </a:p>
          <a:p>
            <a:pPr marL="0" indent="0">
              <a:buNone/>
            </a:pPr>
            <a:r>
              <a:rPr lang="en-US" sz="5600" dirty="0"/>
              <a:t>This stage encourages children to make a mental connection between the physical object they have just handled and the abstract pictures, diagrams or models that represent them.</a:t>
            </a:r>
          </a:p>
          <a:p>
            <a:pPr marL="0" indent="0">
              <a:buNone/>
            </a:pPr>
            <a:r>
              <a:rPr lang="en-US" sz="5600" dirty="0"/>
              <a:t>Simply put, it helps children </a:t>
            </a:r>
            <a:r>
              <a:rPr lang="en-US" sz="5600" dirty="0" err="1"/>
              <a:t>visualise</a:t>
            </a:r>
            <a:r>
              <a:rPr lang="en-US" sz="5600" dirty="0"/>
              <a:t> abstract problems and make them more accessible.</a:t>
            </a:r>
          </a:p>
          <a:p>
            <a:pPr marL="0" indent="0">
              <a:buNone/>
            </a:pPr>
            <a:endParaRPr lang="en-US" sz="5600" dirty="0"/>
          </a:p>
          <a:p>
            <a:pPr marL="0" indent="0">
              <a:buNone/>
            </a:pPr>
            <a:endParaRPr lang="en-GB" sz="5600" dirty="0"/>
          </a:p>
          <a:p>
            <a:r>
              <a:rPr lang="en-GB" sz="5600" b="1" i="1" dirty="0">
                <a:solidFill>
                  <a:srgbClr val="FF0000"/>
                </a:solidFill>
                <a:latin typeface="+mj-lt"/>
              </a:rPr>
              <a:t>Abstract – The SYMBOLIC </a:t>
            </a:r>
            <a:endParaRPr lang="en-GB" sz="5600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r>
              <a:rPr lang="en-GB" sz="5600" dirty="0">
                <a:latin typeface="+mj-lt"/>
              </a:rPr>
              <a:t>A child is now capable of representing problems by using mathematical notation, </a:t>
            </a:r>
            <a:r>
              <a:rPr lang="en-US" sz="5600" dirty="0"/>
              <a:t>The ‘abstract’ stage – symbols and numbers are</a:t>
            </a:r>
            <a:r>
              <a:rPr lang="en-GB" sz="5600" dirty="0"/>
              <a:t> </a:t>
            </a:r>
            <a:r>
              <a:rPr lang="en-US" sz="5600" dirty="0"/>
              <a:t>used to model the problem or calculation. The teacher uses operation symbols (+, –, x, /) to indicate addition, multiplication, or division.</a:t>
            </a:r>
            <a:endParaRPr lang="en-GB" sz="5600" dirty="0"/>
          </a:p>
          <a:p>
            <a:pPr marL="0" indent="0">
              <a:buNone/>
            </a:pPr>
            <a:endParaRPr lang="en-US" sz="5600" b="1" dirty="0"/>
          </a:p>
          <a:p>
            <a:pPr marL="0" indent="0">
              <a:buNone/>
            </a:pPr>
            <a:r>
              <a:rPr lang="en-US" sz="5600" b="1" dirty="0"/>
              <a:t>Although CPA is presented as three distinct stages, a skilled teacher will go back and forth between each stage to reinforce concepts. </a:t>
            </a:r>
            <a:endParaRPr lang="en-GB" sz="5600" b="1" dirty="0"/>
          </a:p>
          <a:p>
            <a:endParaRPr lang="en-GB" sz="43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image4.jpeg" descr="Image result for cpa math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86744" y="6021288"/>
            <a:ext cx="5493221" cy="72008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44824"/>
            <a:ext cx="1080120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36912"/>
            <a:ext cx="1368152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13237"/>
            <a:ext cx="1260140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2825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Benefits of CPA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Provides pupils with a structured way to learn maths concepts</a:t>
            </a:r>
          </a:p>
          <a:p>
            <a:r>
              <a:rPr lang="en-GB" sz="1800" dirty="0"/>
              <a:t>Makes learning accessible to all learners</a:t>
            </a:r>
          </a:p>
          <a:p>
            <a:r>
              <a:rPr lang="en-GB" sz="1800" dirty="0"/>
              <a:t>Research has shown that this method is effective</a:t>
            </a:r>
          </a:p>
          <a:p>
            <a:r>
              <a:rPr lang="en-GB" sz="1800" dirty="0"/>
              <a:t>Able to use across year groups from early primary and into secondary</a:t>
            </a:r>
          </a:p>
          <a:p>
            <a:r>
              <a:rPr lang="en-GB" sz="1800" dirty="0"/>
              <a:t>Helps pupils learn concepts before learning rules</a:t>
            </a:r>
          </a:p>
          <a:p>
            <a:r>
              <a:rPr lang="en-GB" sz="1800" dirty="0"/>
              <a:t>More likely to go into long term memory, so pupil have a deeper level understanding and they can retrieve information effectively</a:t>
            </a:r>
          </a:p>
          <a:p>
            <a:r>
              <a:rPr lang="en-GB" sz="1800" dirty="0"/>
              <a:t>More able pupils can use resources to prove or explain a concept</a:t>
            </a:r>
          </a:p>
        </p:txBody>
      </p:sp>
    </p:spTree>
    <p:extLst>
      <p:ext uri="{BB962C8B-B14F-4D97-AF65-F5344CB8AC3E}">
        <p14:creationId xmlns:p14="http://schemas.microsoft.com/office/powerpoint/2010/main" val="2203531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Examples of CPA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5616" y="2996952"/>
            <a:ext cx="3816424" cy="28803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20072" y="2204864"/>
            <a:ext cx="4032448" cy="288032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3816424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549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Maths Working Walls </a:t>
            </a: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00499"/>
            <a:ext cx="8229600" cy="4325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2494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Addition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866" y="1814513"/>
            <a:ext cx="2810267" cy="322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1814513"/>
            <a:ext cx="1440160" cy="322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9087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Addition -Regrouping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454" y="1600200"/>
            <a:ext cx="617309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329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en-GB" dirty="0"/>
              <a:t>Addition – Using the larger number to count on</a:t>
            </a: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07888"/>
            <a:ext cx="76759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2564904"/>
            <a:ext cx="1533694" cy="261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752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Adding 3 digits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689" y="1600200"/>
            <a:ext cx="619662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340768"/>
            <a:ext cx="1872208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6200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en-GB" dirty="0"/>
              <a:t>Moving on to more formal methods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811" y="1600200"/>
            <a:ext cx="667637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2234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Place Value Counters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1900757"/>
            <a:ext cx="6912768" cy="3780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8529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Addition –Formal Methods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56792"/>
            <a:ext cx="1973074" cy="3058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88837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Bar Models – EYFS /Y1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12" y="1600200"/>
            <a:ext cx="533097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1069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Bar Models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17032"/>
            <a:ext cx="903649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52" y="1556793"/>
            <a:ext cx="822960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42078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Reasoning Problems from KS2 SAT’s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2726"/>
            <a:ext cx="8229600" cy="3460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702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Subtraction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788" y="3524997"/>
            <a:ext cx="1600423" cy="676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1800225"/>
            <a:ext cx="1944216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60907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Subtraction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98254"/>
            <a:ext cx="8229600" cy="3729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321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Subtraction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02236"/>
            <a:ext cx="8229600" cy="3334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30190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Concrete, Pictorial, Abstract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2875" y="2124248"/>
            <a:ext cx="4049110" cy="30243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65855" y="2134938"/>
            <a:ext cx="4133584" cy="308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35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7962081" cy="5910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55046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1"/>
          </a:solidFill>
        </p:spPr>
        <p:txBody>
          <a:bodyPr/>
          <a:lstStyle/>
          <a:p>
            <a:r>
              <a:rPr lang="en-GB" dirty="0"/>
              <a:t>Subtraction with Exchanging</a:t>
            </a: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22" y="1600200"/>
            <a:ext cx="747695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94469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Subtraction with Regrouping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68761"/>
            <a:ext cx="518457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933056"/>
            <a:ext cx="5299423" cy="2240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81481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Subtraction –Word Problems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804" y="1600200"/>
            <a:ext cx="548239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30166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Multiplication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4664"/>
            <a:ext cx="6400800" cy="1152128"/>
          </a:xfrm>
          <a:solidFill>
            <a:schemeClr val="accent1"/>
          </a:solidFill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Multiplication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2133600"/>
            <a:ext cx="31908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2000250"/>
            <a:ext cx="1656184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09053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en-GB" dirty="0"/>
              <a:t>Multiplication-Counting in Multiples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518" y="1600201"/>
            <a:ext cx="7214963" cy="3412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186363"/>
            <a:ext cx="1028700" cy="977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933055"/>
            <a:ext cx="2736304" cy="1253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79272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Multiplication -Arrays</a:t>
            </a:r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51" y="1988841"/>
            <a:ext cx="4012133" cy="2664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52624"/>
            <a:ext cx="4392488" cy="4140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7799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584175"/>
          </a:xfrm>
          <a:solidFill>
            <a:schemeClr val="accent1"/>
          </a:solidFill>
        </p:spPr>
        <p:txBody>
          <a:bodyPr/>
          <a:lstStyle/>
          <a:p>
            <a:r>
              <a:rPr lang="en-GB" dirty="0"/>
              <a:t>Multiplication – Grid Method CPA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7072"/>
            <a:ext cx="6368752" cy="230425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6992224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77072"/>
            <a:ext cx="3672408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34421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Division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1052736"/>
            <a:ext cx="6400800" cy="864096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tx1"/>
                </a:solidFill>
              </a:rPr>
              <a:t>Division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38388"/>
            <a:ext cx="2710607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00250"/>
            <a:ext cx="18002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1261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692696"/>
            <a:ext cx="8583613" cy="5660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6325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Division as arrays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93" y="1600200"/>
            <a:ext cx="6732013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4538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Division with a remainder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021" y="1600200"/>
            <a:ext cx="664995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4301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Division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887" y="1600200"/>
            <a:ext cx="671822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91604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/>
              <a:t>Long Division Formal Method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44825"/>
            <a:ext cx="822960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77548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en-GB" dirty="0"/>
              <a:t>Bar Models – Problem solving in Key Stage 2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127" y="1772152"/>
            <a:ext cx="6239746" cy="4182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71596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u="sng" dirty="0"/>
              <a:t>Helpful Tips for Parents and Guardians</a:t>
            </a:r>
            <a:br>
              <a:rPr lang="en-US" u="sng" dirty="0"/>
            </a:b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/>
              <a:t>Believe that every child can be successful in math. It takes good teaching, coaching, encouragement and practice.</a:t>
            </a:r>
          </a:p>
          <a:p>
            <a:r>
              <a:rPr lang="en-US" dirty="0"/>
              <a:t>Talk about math in a positive way. </a:t>
            </a:r>
          </a:p>
          <a:p>
            <a:r>
              <a:rPr lang="en-US" dirty="0"/>
              <a:t>Practice core number facts (number bonds , times tables and division). Use Times table </a:t>
            </a:r>
            <a:r>
              <a:rPr lang="en-US" dirty="0" err="1"/>
              <a:t>Rockstars</a:t>
            </a:r>
            <a:r>
              <a:rPr lang="en-US" dirty="0"/>
              <a:t> to help.</a:t>
            </a:r>
          </a:p>
          <a:p>
            <a:r>
              <a:rPr lang="en-US" dirty="0"/>
              <a:t>Encourage persistence. Some problems take time to solve.</a:t>
            </a:r>
          </a:p>
          <a:p>
            <a:r>
              <a:rPr lang="en-US" dirty="0"/>
              <a:t>Encourage your child to experiment with different approaches to mathematics. There is often more than one way to solve a math problem.</a:t>
            </a:r>
          </a:p>
          <a:p>
            <a:r>
              <a:rPr lang="en-US" dirty="0"/>
              <a:t>Encourage your child to talk about </a:t>
            </a:r>
          </a:p>
          <a:p>
            <a:r>
              <a:rPr lang="en-US" dirty="0"/>
              <a:t>When your child is solving math problems ask questions such as: Why did you...?  What can you do next? Do you see any patterns?  Does the answer make sense? How do you know? This helps to encourage thinking about mathematics.</a:t>
            </a:r>
          </a:p>
          <a:p>
            <a:r>
              <a:rPr lang="en-US" dirty="0"/>
              <a:t>Connect math to everyday life and help your child understand how math influences them </a:t>
            </a:r>
            <a:r>
              <a:rPr lang="en-US" dirty="0" err="1"/>
              <a:t>eg</a:t>
            </a:r>
            <a:r>
              <a:rPr lang="en-US" dirty="0"/>
              <a:t> shopping, budgeting, telling time, cooking (weighing, ratio, budgets), </a:t>
            </a:r>
            <a:r>
              <a:rPr lang="en-US" dirty="0" err="1"/>
              <a:t>diy</a:t>
            </a:r>
            <a:r>
              <a:rPr lang="en-US" dirty="0"/>
              <a:t> tasks. </a:t>
            </a:r>
          </a:p>
          <a:p>
            <a:r>
              <a:rPr lang="en-US" dirty="0"/>
              <a:t>Play family math games together that add excitement such as checkers, Junior Monopoly, math bingo and Uno.</a:t>
            </a:r>
          </a:p>
          <a:p>
            <a:r>
              <a:rPr lang="en-US" dirty="0"/>
              <a:t>Computers + math = fun! There are great computer math games available on the internet and free apps.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90454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US" dirty="0"/>
              <a:t>Useful Websites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en-GB" sz="3700" dirty="0"/>
              <a:t>National Numeracy Parent Toolkit has a wealth of tips and advice for parents. </a:t>
            </a:r>
            <a:r>
              <a:rPr lang="en-GB" sz="3700" dirty="0">
                <a:hlinkClick r:id="rId2"/>
              </a:rPr>
              <a:t>http://www.nnparenttoolkit.org.uk/</a:t>
            </a:r>
            <a:endParaRPr lang="en-GB" sz="3700" dirty="0"/>
          </a:p>
          <a:p>
            <a:r>
              <a:rPr lang="en-GB" sz="3700" dirty="0"/>
              <a:t>Maths 4 Mums and Dads explains some of the milestones children make between the ages of 3-and-11-years-old. </a:t>
            </a:r>
            <a:r>
              <a:rPr lang="en-GB" sz="3700" dirty="0">
                <a:hlinkClick r:id="rId3"/>
              </a:rPr>
              <a:t>http://www.maths4mumsanddads.co.uk/index.php</a:t>
            </a:r>
            <a:endParaRPr lang="en-GB" sz="3700" dirty="0"/>
          </a:p>
          <a:p>
            <a:r>
              <a:rPr lang="en-GB" sz="3700" dirty="0"/>
              <a:t>A fun interactive site with ks2 numeracy puzzles for children aged 6-11. In the parents section we provide explanations for parents of the maths and numeracy  </a:t>
            </a:r>
            <a:r>
              <a:rPr lang="en-GB" sz="3700" dirty="0">
                <a:hlinkClick r:id="rId4"/>
              </a:rPr>
              <a:t>http://www.mad4maths.com/parents/</a:t>
            </a:r>
            <a:endParaRPr lang="en-GB" sz="3700" dirty="0"/>
          </a:p>
          <a:p>
            <a:pPr marL="0" indent="0">
              <a:buNone/>
            </a:pPr>
            <a:endParaRPr lang="en-GB" sz="3700" dirty="0"/>
          </a:p>
          <a:p>
            <a:pPr marL="0" indent="0">
              <a:buNone/>
            </a:pPr>
            <a:r>
              <a:rPr lang="en-GB" sz="3700" b="1" u="sng" dirty="0"/>
              <a:t>Websites to help children:</a:t>
            </a:r>
          </a:p>
          <a:p>
            <a:endParaRPr lang="en-GB" sz="3700" dirty="0"/>
          </a:p>
          <a:p>
            <a:r>
              <a:rPr lang="en-GB" sz="3700" b="1" dirty="0"/>
              <a:t>Big eyed owl:</a:t>
            </a:r>
            <a:r>
              <a:rPr lang="en-GB" sz="3700" dirty="0"/>
              <a:t> </a:t>
            </a:r>
            <a:r>
              <a:rPr lang="en-GB" sz="3700" dirty="0">
                <a:hlinkClick r:id="rId5"/>
              </a:rPr>
              <a:t>www.bigeyedowl.co.uk/maths/index.htm</a:t>
            </a:r>
            <a:r>
              <a:rPr lang="en-GB" sz="3700" dirty="0"/>
              <a:t> (Early Years)</a:t>
            </a:r>
          </a:p>
          <a:p>
            <a:r>
              <a:rPr lang="en-GB" sz="3700" b="1" dirty="0"/>
              <a:t>Maths dictionary for kids:</a:t>
            </a:r>
            <a:r>
              <a:rPr lang="en-GB" sz="3700" dirty="0"/>
              <a:t> </a:t>
            </a:r>
            <a:r>
              <a:rPr lang="en-GB" sz="3700" dirty="0">
                <a:hlinkClick r:id="rId6"/>
              </a:rPr>
              <a:t>http://amathsdictionaryforkids.com/</a:t>
            </a:r>
            <a:r>
              <a:rPr lang="en-GB" sz="3700" dirty="0"/>
              <a:t> (Early Years)</a:t>
            </a:r>
          </a:p>
          <a:p>
            <a:r>
              <a:rPr lang="en-GB" sz="3700" b="1" dirty="0"/>
              <a:t>Top marks: </a:t>
            </a:r>
            <a:r>
              <a:rPr lang="en-GB" sz="3700" dirty="0">
                <a:hlinkClick r:id="rId7"/>
              </a:rPr>
              <a:t>www.topmarks.co.uk</a:t>
            </a:r>
            <a:r>
              <a:rPr lang="en-GB" sz="3700" dirty="0"/>
              <a:t> (Suitable for Early Years, Key Stage 1 and 2 and has lots of links to other websites) </a:t>
            </a:r>
          </a:p>
          <a:p>
            <a:r>
              <a:rPr lang="en-GB" sz="3700" b="1" dirty="0" err="1"/>
              <a:t>Crickweb</a:t>
            </a:r>
            <a:r>
              <a:rPr lang="en-GB" sz="3700" b="1" dirty="0"/>
              <a:t>: </a:t>
            </a:r>
            <a:r>
              <a:rPr lang="en-GB" sz="3700" dirty="0">
                <a:hlinkClick r:id="rId8"/>
              </a:rPr>
              <a:t>www.crickweb.co.uk/Early-Years.html</a:t>
            </a:r>
            <a:r>
              <a:rPr lang="en-GB" sz="3700" dirty="0"/>
              <a:t> (Suitable for EYFs, Key Stage 1 and 2 children) </a:t>
            </a:r>
          </a:p>
          <a:p>
            <a:r>
              <a:rPr lang="en-GB" sz="3700" b="1" dirty="0"/>
              <a:t>Woodlands Maths Zone: </a:t>
            </a:r>
            <a:r>
              <a:rPr lang="en-GB" sz="3700" dirty="0">
                <a:hlinkClick r:id="rId9"/>
              </a:rPr>
              <a:t>www.woodlands-junior.kent.sch.uk/maths</a:t>
            </a:r>
            <a:r>
              <a:rPr lang="en-GB" sz="3700" dirty="0"/>
              <a:t> (Created by a school in Kent and contains hundreds of interactive maths games aimed at key Stage 1 and 2) </a:t>
            </a:r>
          </a:p>
          <a:p>
            <a:r>
              <a:rPr lang="en-GB" sz="3700" b="1" dirty="0"/>
              <a:t>ICT games: </a:t>
            </a:r>
            <a:r>
              <a:rPr lang="en-GB" sz="3700" dirty="0">
                <a:hlinkClick r:id="rId10"/>
              </a:rPr>
              <a:t>www.ictgames.com/resources.html</a:t>
            </a:r>
            <a:r>
              <a:rPr lang="en-GB" sz="3700" dirty="0"/>
              <a:t> (Aimed at both Key Stage 1 and 2) </a:t>
            </a:r>
          </a:p>
          <a:p>
            <a:r>
              <a:rPr lang="en-GB" sz="3700" b="1" dirty="0"/>
              <a:t>KS1 </a:t>
            </a:r>
            <a:r>
              <a:rPr lang="en-GB" sz="3700" b="1" dirty="0" err="1"/>
              <a:t>Bitesize</a:t>
            </a:r>
            <a:r>
              <a:rPr lang="en-GB" sz="3700" b="1" dirty="0"/>
              <a:t>: </a:t>
            </a:r>
            <a:r>
              <a:rPr lang="en-GB" sz="3700" dirty="0">
                <a:hlinkClick r:id="rId11"/>
              </a:rPr>
              <a:t>www.bbc.co.uk/bitesize/ks1/maths</a:t>
            </a:r>
            <a:r>
              <a:rPr lang="en-GB" sz="3700" dirty="0"/>
              <a:t> (Aimed at children in Key Stage 1) </a:t>
            </a:r>
          </a:p>
          <a:p>
            <a:r>
              <a:rPr lang="en-GB" sz="3700" b="1" dirty="0" err="1"/>
              <a:t>Starship</a:t>
            </a:r>
            <a:r>
              <a:rPr lang="en-GB" sz="3700" b="1" dirty="0"/>
              <a:t>: </a:t>
            </a:r>
            <a:r>
              <a:rPr lang="en-GB" sz="3700" dirty="0">
                <a:hlinkClick r:id="rId12"/>
              </a:rPr>
              <a:t>www.bbc.co.uk/schools/starship/maths/index.shtml</a:t>
            </a:r>
            <a:r>
              <a:rPr lang="en-GB" sz="3700" dirty="0"/>
              <a:t> (Aimed at Key Stage 1) </a:t>
            </a:r>
          </a:p>
          <a:p>
            <a:r>
              <a:rPr lang="en-GB" sz="3700" b="1" dirty="0"/>
              <a:t>Digger and the Gang: </a:t>
            </a:r>
            <a:r>
              <a:rPr lang="en-GB" sz="3700" dirty="0">
                <a:hlinkClick r:id="rId13"/>
              </a:rPr>
              <a:t>www.bbc.co.uk/schools/digger</a:t>
            </a:r>
            <a:r>
              <a:rPr lang="en-GB" sz="3700" dirty="0"/>
              <a:t> (Aimed at Key Stage 1 and 2 children) </a:t>
            </a:r>
          </a:p>
          <a:p>
            <a:r>
              <a:rPr lang="en-GB" sz="3700" b="1" dirty="0"/>
              <a:t>KS2 </a:t>
            </a:r>
            <a:r>
              <a:rPr lang="en-GB" sz="3700" b="1" dirty="0" err="1"/>
              <a:t>Bitesize</a:t>
            </a:r>
            <a:r>
              <a:rPr lang="en-GB" sz="3700" b="1" dirty="0"/>
              <a:t>: </a:t>
            </a:r>
            <a:r>
              <a:rPr lang="en-GB" sz="3700" dirty="0">
                <a:hlinkClick r:id="rId14"/>
              </a:rPr>
              <a:t>www.bbc.co.uk/bitesize/ks2/maths</a:t>
            </a:r>
            <a:r>
              <a:rPr lang="en-GB" sz="3700" dirty="0"/>
              <a:t> (Aimed at Key Stage 2 children) </a:t>
            </a:r>
          </a:p>
          <a:p>
            <a:r>
              <a:rPr lang="en-GB" sz="3700" dirty="0"/>
              <a:t>Oxford Owl includes a range of activities, top tips and eBooks to help your child with their maths at home.</a:t>
            </a:r>
            <a:br>
              <a:rPr lang="en-GB" sz="3700" dirty="0"/>
            </a:br>
            <a:r>
              <a:rPr lang="en-GB" sz="3700" dirty="0">
                <a:hlinkClick r:id="rId15"/>
              </a:rPr>
              <a:t>http://www.oxfordowl.co.uk/maths-owl/maths</a:t>
            </a:r>
            <a:r>
              <a:rPr lang="en-GB" sz="3700" dirty="0"/>
              <a:t> </a:t>
            </a:r>
          </a:p>
          <a:p>
            <a:r>
              <a:rPr lang="en-GB" sz="3700" dirty="0" err="1"/>
              <a:t>Nrich</a:t>
            </a:r>
            <a:r>
              <a:rPr lang="en-GB" sz="3700" dirty="0"/>
              <a:t>. A range of maths games, problems and articles on all areas of maths. Parents of Key Stage 1 children should select ‘stage 1’ and parents of Key Stage 2 children should select ‘stage 2’.</a:t>
            </a:r>
            <a:br>
              <a:rPr lang="en-GB" sz="3700" dirty="0"/>
            </a:br>
            <a:r>
              <a:rPr lang="en-GB" sz="3700" dirty="0">
                <a:hlinkClick r:id="rId16"/>
              </a:rPr>
              <a:t>http://nrich.maths.org/frontpage</a:t>
            </a:r>
            <a:r>
              <a:rPr lang="en-GB" sz="3700" dirty="0"/>
              <a:t> </a:t>
            </a:r>
          </a:p>
          <a:p>
            <a:endParaRPr lang="en-US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942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aad0204-8fc8-4179-8a7e-c9b8dad42899" xsi:nil="true"/>
    <MigrationWizIdPermissions xmlns="5aad0204-8fc8-4179-8a7e-c9b8dad42899" xsi:nil="true"/>
    <MigrationWizIdVersion xmlns="5aad0204-8fc8-4179-8a7e-c9b8dad42899" xsi:nil="true"/>
    <MigrationWizId xmlns="5aad0204-8fc8-4179-8a7e-c9b8dad4289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1FDB491708BB4699706DD3A8CC8CAA" ma:contentTypeVersion="16" ma:contentTypeDescription="Create a new document." ma:contentTypeScope="" ma:versionID="1a32cda537d2380d503784c2fd1bb6a0">
  <xsd:schema xmlns:xsd="http://www.w3.org/2001/XMLSchema" xmlns:xs="http://www.w3.org/2001/XMLSchema" xmlns:p="http://schemas.microsoft.com/office/2006/metadata/properties" xmlns:ns3="5aad0204-8fc8-4179-8a7e-c9b8dad42899" targetNamespace="http://schemas.microsoft.com/office/2006/metadata/properties" ma:root="true" ma:fieldsID="c065c19d749680b6035e7739c83d123e" ns3:_="">
    <xsd:import namespace="5aad0204-8fc8-4179-8a7e-c9b8dad42899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Version" minOccurs="0"/>
                <xsd:element ref="ns3:_activity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AutoTags" minOccurs="0"/>
                <xsd:element ref="ns3:MediaLengthInSecond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SearchPropertie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ad0204-8fc8-4179-8a7e-c9b8dad42899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_activity" ma:index="11" nillable="true" ma:displayName="_activity" ma:hidden="true" ma:internalName="_activity" ma:readOnly="false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79C2A0-D711-473E-A747-B33D11E84F93}">
  <ds:schemaRefs>
    <ds:schemaRef ds:uri="http://purl.org/dc/elements/1.1/"/>
    <ds:schemaRef ds:uri="http://www.w3.org/XML/1998/namespace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5aad0204-8fc8-4179-8a7e-c9b8dad4289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40CBC45-F252-403C-968C-A432C9832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CD295D-94A0-4822-88A9-77E123F3EE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ad0204-8fc8-4179-8a7e-c9b8dad4289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11457</TotalTime>
  <Words>1190</Words>
  <Application>Microsoft Office PowerPoint</Application>
  <PresentationFormat>On-screen Show (4:3)</PresentationFormat>
  <Paragraphs>95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0" baseType="lpstr">
      <vt:lpstr>Arial</vt:lpstr>
      <vt:lpstr>Calibri</vt:lpstr>
      <vt:lpstr>Office Theme</vt:lpstr>
      <vt:lpstr>  St Sebastian’s Church of England Primary School and Nursery </vt:lpstr>
      <vt:lpstr>Maths Calculation’s Information Session </vt:lpstr>
      <vt:lpstr>What is CPA</vt:lpstr>
      <vt:lpstr>Benefits of CPA Approach</vt:lpstr>
      <vt:lpstr>Examples of CPA</vt:lpstr>
      <vt:lpstr>Maths Working Walls </vt:lpstr>
      <vt:lpstr>Addition</vt:lpstr>
      <vt:lpstr>Addition -Regrouping</vt:lpstr>
      <vt:lpstr>Addition – Using the larger number to count on</vt:lpstr>
      <vt:lpstr>Adding 3 digits</vt:lpstr>
      <vt:lpstr>Moving on to more formal methods</vt:lpstr>
      <vt:lpstr>Place Value Counters</vt:lpstr>
      <vt:lpstr>Addition –Formal Methods</vt:lpstr>
      <vt:lpstr>Bar Models – EYFS /Y1</vt:lpstr>
      <vt:lpstr>Bar Models</vt:lpstr>
      <vt:lpstr>Reasoning Problems from KS2 SAT’s</vt:lpstr>
      <vt:lpstr>Subtraction</vt:lpstr>
      <vt:lpstr>Subtraction</vt:lpstr>
      <vt:lpstr>Subtraction</vt:lpstr>
      <vt:lpstr>Concrete, Pictorial, Abstract</vt:lpstr>
      <vt:lpstr>PowerPoint Presentation</vt:lpstr>
      <vt:lpstr>Subtraction with Exchanging</vt:lpstr>
      <vt:lpstr>Subtraction with Regrouping</vt:lpstr>
      <vt:lpstr>Subtraction –Word Problems</vt:lpstr>
      <vt:lpstr>Multiplication</vt:lpstr>
      <vt:lpstr>Multiplication-Counting in Multiples</vt:lpstr>
      <vt:lpstr>Multiplication -Arrays</vt:lpstr>
      <vt:lpstr>Multiplication – Grid Method CPA</vt:lpstr>
      <vt:lpstr>Division</vt:lpstr>
      <vt:lpstr>PowerPoint Presentation</vt:lpstr>
      <vt:lpstr>Division as arrays</vt:lpstr>
      <vt:lpstr>Division with a remainder</vt:lpstr>
      <vt:lpstr>Division</vt:lpstr>
      <vt:lpstr>Long Division Formal Method</vt:lpstr>
      <vt:lpstr>Bar Models – Problem solving in Key Stage 2</vt:lpstr>
      <vt:lpstr>Helpful Tips for Parents and Guardians </vt:lpstr>
      <vt:lpstr>Useful Websites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Calculating in Key Stage One</dc:title>
  <dc:creator>Sarah Davis</dc:creator>
  <cp:lastModifiedBy>Heather Barnes</cp:lastModifiedBy>
  <cp:revision>118</cp:revision>
  <cp:lastPrinted>2021-04-19T13:51:52Z</cp:lastPrinted>
  <dcterms:created xsi:type="dcterms:W3CDTF">2018-04-26T13:15:04Z</dcterms:created>
  <dcterms:modified xsi:type="dcterms:W3CDTF">2025-09-27T15:02:22Z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0x010100071FDB491708BB4699706DD3A8CC8CAA</vt:lpwstr>
  </property>
</Properties>
</file>