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259" r:id="rId6"/>
    <p:sldId id="296" r:id="rId7"/>
    <p:sldId id="294" r:id="rId8"/>
    <p:sldId id="293" r:id="rId9"/>
    <p:sldId id="306" r:id="rId10"/>
    <p:sldId id="302" r:id="rId11"/>
    <p:sldId id="301" r:id="rId12"/>
    <p:sldId id="283" r:id="rId13"/>
    <p:sldId id="308" r:id="rId14"/>
    <p:sldId id="309" r:id="rId15"/>
    <p:sldId id="303" r:id="rId16"/>
    <p:sldId id="310" r:id="rId17"/>
    <p:sldId id="305" r:id="rId18"/>
    <p:sldId id="266" r:id="rId19"/>
    <p:sldId id="307" r:id="rId20"/>
    <p:sldId id="267" r:id="rId21"/>
    <p:sldId id="298" r:id="rId22"/>
    <p:sldId id="274" r:id="rId23"/>
    <p:sldId id="278" r:id="rId24"/>
    <p:sldId id="279" r:id="rId25"/>
    <p:sldId id="304"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8A3717-DF91-C113-79E7-9E6A55E92D6C}" v="107" dt="2026-08-18T09:43:57.6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6856" autoAdjust="0"/>
  </p:normalViewPr>
  <p:slideViewPr>
    <p:cSldViewPr>
      <p:cViewPr varScale="1">
        <p:scale>
          <a:sx n="73" d="100"/>
          <a:sy n="73" d="100"/>
        </p:scale>
        <p:origin x="90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686E0A6E-0377-4BF5-B3F1-554AA7BEAE98}" type="datetimeFigureOut">
              <a:rPr lang="en-GB" smtClean="0"/>
              <a:t>04/09/2026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F995A4E-E334-4EE9-92F4-F530150D5181}" type="slidenum">
              <a:rPr lang="en-GB" smtClean="0"/>
              <a:t>‹#›</a:t>
            </a:fld>
            <a:endParaRPr lang="en-GB"/>
          </a:p>
        </p:txBody>
      </p:sp>
    </p:spTree>
    <p:extLst>
      <p:ext uri="{BB962C8B-B14F-4D97-AF65-F5344CB8AC3E}">
        <p14:creationId xmlns:p14="http://schemas.microsoft.com/office/powerpoint/2010/main" val="386302557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13.44538" units="1/cm"/>
          <inkml:channelProperty channel="Y" name="resolution" value="13.43284" units="1/cm"/>
          <inkml:channelProperty channel="T" name="resolution" value="1" units="1/dev"/>
        </inkml:channelProperties>
      </inkml:inkSource>
      <inkml:timestamp xml:id="ts0" timeString="2022-09-09T12:04:19.108"/>
    </inkml:context>
    <inkml:brush xml:id="br0">
      <inkml:brushProperty name="width" value="0.06667" units="cm"/>
      <inkml:brushProperty name="height" value="0.06667" units="cm"/>
      <inkml:brushProperty name="fitToCurve" value="1"/>
    </inkml:brush>
  </inkml:definitions>
  <inkml:trace contextRef="#ctx0" brushRef="#br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31325B5-729C-4258-8DD2-60A0C8E4D2BC}" type="datetimeFigureOut">
              <a:rPr lang="en-GB" smtClean="0"/>
              <a:t>04/09/2026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194E0B39-204F-455A-93A0-8844486D307A}" type="slidenum">
              <a:rPr lang="en-GB" smtClean="0"/>
              <a:t>‹#›</a:t>
            </a:fld>
            <a:endParaRPr lang="en-GB"/>
          </a:p>
        </p:txBody>
      </p:sp>
    </p:spTree>
    <p:extLst>
      <p:ext uri="{BB962C8B-B14F-4D97-AF65-F5344CB8AC3E}">
        <p14:creationId xmlns:p14="http://schemas.microsoft.com/office/powerpoint/2010/main" val="3984451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4</a:t>
            </a:fld>
            <a:endParaRPr lang="en-GB"/>
          </a:p>
        </p:txBody>
      </p:sp>
    </p:spTree>
    <p:extLst>
      <p:ext uri="{BB962C8B-B14F-4D97-AF65-F5344CB8AC3E}">
        <p14:creationId xmlns:p14="http://schemas.microsoft.com/office/powerpoint/2010/main" val="3675051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8</a:t>
            </a:fld>
            <a:endParaRPr lang="en-GB"/>
          </a:p>
        </p:txBody>
      </p:sp>
    </p:spTree>
    <p:extLst>
      <p:ext uri="{BB962C8B-B14F-4D97-AF65-F5344CB8AC3E}">
        <p14:creationId xmlns:p14="http://schemas.microsoft.com/office/powerpoint/2010/main" val="78526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15</a:t>
            </a:fld>
            <a:endParaRPr lang="en-GB"/>
          </a:p>
        </p:txBody>
      </p:sp>
    </p:spTree>
    <p:extLst>
      <p:ext uri="{BB962C8B-B14F-4D97-AF65-F5344CB8AC3E}">
        <p14:creationId xmlns:p14="http://schemas.microsoft.com/office/powerpoint/2010/main" val="499247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16</a:t>
            </a:fld>
            <a:endParaRPr lang="en-GB"/>
          </a:p>
        </p:txBody>
      </p:sp>
    </p:spTree>
    <p:extLst>
      <p:ext uri="{BB962C8B-B14F-4D97-AF65-F5344CB8AC3E}">
        <p14:creationId xmlns:p14="http://schemas.microsoft.com/office/powerpoint/2010/main" val="499247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26701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4006860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911262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55052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B4B18F5-7EEA-4C2C-BBCD-9E2F042E537F}"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882350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B4B18F5-7EEA-4C2C-BBCD-9E2F042E537F}"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662939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4B18F5-7EEA-4C2C-BBCD-9E2F042E537F}"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168164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4294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999826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117589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61288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4B18F5-7EEA-4C2C-BBCD-9E2F042E537F}" type="datetimeFigureOut">
              <a:rPr lang="en-GB" smtClean="0"/>
              <a:t>04/09/2026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E0CAD-1E37-4507-82C6-9E928673B51E}" type="slidenum">
              <a:rPr lang="en-GB" smtClean="0"/>
              <a:t>‹#›</a:t>
            </a:fld>
            <a:endParaRPr lang="en-GB"/>
          </a:p>
        </p:txBody>
      </p:sp>
    </p:spTree>
    <p:extLst>
      <p:ext uri="{BB962C8B-B14F-4D97-AF65-F5344CB8AC3E}">
        <p14:creationId xmlns:p14="http://schemas.microsoft.com/office/powerpoint/2010/main" val="3818429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schoolreadinglist.co.uk/reading-lists-for-ks2-school-pupils/suggested-reading-list-for-year-6-pupils-ks2-age-10-11/" TargetMode="External"/><Relationship Id="rId2" Type="http://schemas.openxmlformats.org/officeDocument/2006/relationships/hyperlink" Target="https://schoolreadinglist.co.uk/reading-lists-for-ks2-school-pupils/year-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060849"/>
            <a:ext cx="7772400" cy="1800200"/>
          </a:xfrm>
          <a:solidFill>
            <a:schemeClr val="bg1"/>
          </a:solidFill>
        </p:spPr>
        <p:txBody>
          <a:bodyPr>
            <a:normAutofit/>
          </a:bodyPr>
          <a:lstStyle/>
          <a:p>
            <a:r>
              <a:rPr lang="en-GB" sz="5400" b="1" dirty="0">
                <a:solidFill>
                  <a:srgbClr val="FF0000"/>
                </a:solidFill>
                <a:effectLst>
                  <a:outerShdw blurRad="38100" dist="38100" dir="2700000" algn="tl">
                    <a:srgbClr val="000000">
                      <a:alpha val="43137"/>
                    </a:srgbClr>
                  </a:outerShdw>
                </a:effectLst>
                <a:latin typeface="Calibri" panose="020F0502020204030204" pitchFamily="34" charset="0"/>
              </a:rPr>
              <a:t>Welcome to Year 6. </a:t>
            </a:r>
          </a:p>
        </p:txBody>
      </p:sp>
      <p:sp>
        <p:nvSpPr>
          <p:cNvPr id="3" name="Subtitle 2"/>
          <p:cNvSpPr>
            <a:spLocks noGrp="1"/>
          </p:cNvSpPr>
          <p:nvPr>
            <p:ph type="subTitle" idx="1"/>
          </p:nvPr>
        </p:nvSpPr>
        <p:spPr>
          <a:xfrm>
            <a:off x="1403648" y="4293096"/>
            <a:ext cx="6400800" cy="1752600"/>
          </a:xfrm>
          <a:solidFill>
            <a:schemeClr val="bg1"/>
          </a:solidFill>
        </p:spPr>
        <p:txBody>
          <a:bodyPr/>
          <a:lstStyle/>
          <a:p>
            <a:endParaRPr lang="en-GB" dirty="0">
              <a:solidFill>
                <a:srgbClr val="FF0000"/>
              </a:solidFill>
            </a:endParaRPr>
          </a:p>
          <a:p>
            <a:endParaRPr lang="en-GB" dirty="0">
              <a:solidFill>
                <a:srgbClr val="FF0000"/>
              </a:solidFill>
            </a:endParaRPr>
          </a:p>
        </p:txBody>
      </p:sp>
      <p:pic>
        <p:nvPicPr>
          <p:cNvPr id="7" name="Picture 6">
            <a:extLst>
              <a:ext uri="{FF2B5EF4-FFF2-40B4-BE49-F238E27FC236}">
                <a16:creationId xmlns:a16="http://schemas.microsoft.com/office/drawing/2014/main" id="{29D4EEB0-DA8B-4939-BFBD-FB535F7E04C5}"/>
              </a:ext>
            </a:extLst>
          </p:cNvPr>
          <p:cNvPicPr>
            <a:picLocks noChangeAspect="1"/>
          </p:cNvPicPr>
          <p:nvPr/>
        </p:nvPicPr>
        <p:blipFill>
          <a:blip r:embed="rId2"/>
          <a:stretch>
            <a:fillRect/>
          </a:stretch>
        </p:blipFill>
        <p:spPr>
          <a:xfrm>
            <a:off x="1497056" y="4509120"/>
            <a:ext cx="6230219" cy="1428949"/>
          </a:xfrm>
          <a:prstGeom prst="rect">
            <a:avLst/>
          </a:prstGeom>
        </p:spPr>
      </p:pic>
      <p:pic>
        <p:nvPicPr>
          <p:cNvPr id="8" name="Picture 7">
            <a:extLst>
              <a:ext uri="{FF2B5EF4-FFF2-40B4-BE49-F238E27FC236}">
                <a16:creationId xmlns:a16="http://schemas.microsoft.com/office/drawing/2014/main" id="{1D6B620A-B850-4993-BAB4-F8E7443ADEEC}"/>
              </a:ext>
            </a:extLst>
          </p:cNvPr>
          <p:cNvPicPr>
            <a:picLocks noChangeAspect="1"/>
          </p:cNvPicPr>
          <p:nvPr/>
        </p:nvPicPr>
        <p:blipFill>
          <a:blip r:embed="rId3"/>
          <a:stretch>
            <a:fillRect/>
          </a:stretch>
        </p:blipFill>
        <p:spPr>
          <a:xfrm>
            <a:off x="3563888" y="341976"/>
            <a:ext cx="1392244" cy="1286826"/>
          </a:xfrm>
          <a:prstGeom prst="rect">
            <a:avLst/>
          </a:prstGeom>
        </p:spPr>
      </p:pic>
    </p:spTree>
    <p:extLst>
      <p:ext uri="{BB962C8B-B14F-4D97-AF65-F5344CB8AC3E}">
        <p14:creationId xmlns:p14="http://schemas.microsoft.com/office/powerpoint/2010/main" val="1212453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solidFill>
                  <a:srgbClr val="FF0000"/>
                </a:solidFill>
                <a:effectLst>
                  <a:outerShdw blurRad="38100" dist="38100" dir="2700000" algn="tl">
                    <a:srgbClr val="000000">
                      <a:alpha val="43137"/>
                    </a:srgbClr>
                  </a:outerShdw>
                </a:effectLst>
              </a:rPr>
              <a:t>Expectations in Sycamore Class</a:t>
            </a:r>
          </a:p>
        </p:txBody>
      </p:sp>
      <p:sp>
        <p:nvSpPr>
          <p:cNvPr id="3" name="Content Placeholder 2"/>
          <p:cNvSpPr>
            <a:spLocks noGrp="1"/>
          </p:cNvSpPr>
          <p:nvPr>
            <p:ph idx="1"/>
          </p:nvPr>
        </p:nvSpPr>
        <p:spPr>
          <a:xfrm>
            <a:off x="107504" y="1494862"/>
            <a:ext cx="8856984" cy="5254949"/>
          </a:xfrm>
          <a:solidFill>
            <a:schemeClr val="bg1"/>
          </a:solidFill>
        </p:spPr>
        <p:txBody>
          <a:bodyPr vert="horz" lIns="91440" tIns="45720" rIns="91440" bIns="45720" rtlCol="0" anchor="t">
            <a:noAutofit/>
          </a:bodyPr>
          <a:lstStyle/>
          <a:p>
            <a:r>
              <a:rPr lang="en-GB" sz="1600" dirty="0">
                <a:solidFill>
                  <a:srgbClr val="FF0000"/>
                </a:solidFill>
              </a:rPr>
              <a:t>Attendance and punctuality.</a:t>
            </a:r>
            <a:endParaRPr lang="en-GB" sz="1600">
              <a:solidFill>
                <a:srgbClr val="FF0000"/>
              </a:solidFill>
              <a:ea typeface="Calibri"/>
              <a:cs typeface="Calibri"/>
            </a:endParaRPr>
          </a:p>
          <a:p>
            <a:pPr marL="0" indent="0">
              <a:buNone/>
            </a:pPr>
            <a:r>
              <a:rPr lang="en-GB" sz="1400" b="1">
                <a:solidFill>
                  <a:srgbClr val="FF0000"/>
                </a:solidFill>
              </a:rPr>
              <a:t>EXPECTED BEHAVIOURS</a:t>
            </a:r>
            <a:endParaRPr lang="en-GB" sz="1400">
              <a:solidFill>
                <a:srgbClr val="FF0000"/>
              </a:solidFill>
              <a:ea typeface="Calibri"/>
              <a:cs typeface="Calibri"/>
            </a:endParaRPr>
          </a:p>
          <a:p>
            <a:pPr fontAlgn="base"/>
            <a:r>
              <a:rPr lang="en-GB" sz="1600" dirty="0">
                <a:solidFill>
                  <a:srgbClr val="FF0000"/>
                </a:solidFill>
              </a:rPr>
              <a:t>Follow instructions </a:t>
            </a:r>
            <a:endParaRPr lang="en-GB" sz="1600">
              <a:solidFill>
                <a:srgbClr val="FF0000"/>
              </a:solidFill>
              <a:ea typeface="Calibri"/>
              <a:cs typeface="Calibri"/>
            </a:endParaRPr>
          </a:p>
          <a:p>
            <a:pPr fontAlgn="base"/>
            <a:r>
              <a:rPr lang="en-GB" sz="1600" dirty="0">
                <a:solidFill>
                  <a:srgbClr val="FF0000"/>
                </a:solidFill>
              </a:rPr>
              <a:t>Listen to others </a:t>
            </a:r>
            <a:endParaRPr lang="en-GB" sz="1600">
              <a:solidFill>
                <a:srgbClr val="FF0000"/>
              </a:solidFill>
              <a:ea typeface="Calibri"/>
              <a:cs typeface="Calibri"/>
            </a:endParaRPr>
          </a:p>
          <a:p>
            <a:pPr fontAlgn="base"/>
            <a:r>
              <a:rPr lang="en-GB" sz="1600" dirty="0">
                <a:solidFill>
                  <a:srgbClr val="FF0000"/>
                </a:solidFill>
              </a:rPr>
              <a:t>Respond appropriately </a:t>
            </a:r>
            <a:endParaRPr lang="en-GB" sz="1600">
              <a:solidFill>
                <a:srgbClr val="FF0000"/>
              </a:solidFill>
              <a:ea typeface="Calibri"/>
              <a:cs typeface="Calibri"/>
            </a:endParaRPr>
          </a:p>
          <a:p>
            <a:pPr fontAlgn="base"/>
            <a:r>
              <a:rPr lang="en-GB" sz="1600" dirty="0">
                <a:solidFill>
                  <a:srgbClr val="FF0000"/>
                </a:solidFill>
              </a:rPr>
              <a:t>Keep hands, feet and objects to yourself </a:t>
            </a:r>
            <a:endParaRPr lang="en-GB" sz="1600">
              <a:solidFill>
                <a:srgbClr val="FF0000"/>
              </a:solidFill>
              <a:ea typeface="Calibri"/>
              <a:cs typeface="Calibri"/>
            </a:endParaRPr>
          </a:p>
          <a:p>
            <a:pPr fontAlgn="base"/>
            <a:r>
              <a:rPr lang="en-GB" sz="1600" dirty="0">
                <a:solidFill>
                  <a:srgbClr val="FF0000"/>
                </a:solidFill>
              </a:rPr>
              <a:t>Be respectful and kind</a:t>
            </a:r>
            <a:r>
              <a:rPr lang="en-GB" sz="1400" dirty="0">
                <a:solidFill>
                  <a:srgbClr val="FF0000"/>
                </a:solidFill>
              </a:rPr>
              <a:t> </a:t>
            </a:r>
            <a:endParaRPr lang="en-GB" sz="1400" dirty="0">
              <a:solidFill>
                <a:srgbClr val="FF0000"/>
              </a:solidFill>
              <a:ea typeface="Calibri"/>
              <a:cs typeface="Calibri"/>
            </a:endParaRPr>
          </a:p>
          <a:p>
            <a:pPr fontAlgn="base"/>
            <a:endParaRPr lang="en-GB" sz="1400" dirty="0">
              <a:solidFill>
                <a:srgbClr val="FF0000"/>
              </a:solidFill>
              <a:ea typeface="Calibri"/>
              <a:cs typeface="Calibri"/>
            </a:endParaRPr>
          </a:p>
          <a:p>
            <a:pPr fontAlgn="base"/>
            <a:r>
              <a:rPr lang="en-GB" sz="1600" b="1" dirty="0">
                <a:solidFill>
                  <a:srgbClr val="FF0000"/>
                </a:solidFill>
              </a:rPr>
              <a:t>Living our School Values:  </a:t>
            </a:r>
            <a:r>
              <a:rPr lang="en-GB" sz="1600">
                <a:solidFill>
                  <a:srgbClr val="FF0000"/>
                </a:solidFill>
              </a:rPr>
              <a:t>Love, Respect, Aspiration and Courage through our Year 6 Charter promises</a:t>
            </a:r>
            <a:endParaRPr lang="en-GB" sz="1600" dirty="0">
              <a:solidFill>
                <a:srgbClr val="FF0000"/>
              </a:solidFill>
              <a:ea typeface="Calibri"/>
              <a:cs typeface="Calibri"/>
            </a:endParaRPr>
          </a:p>
          <a:p>
            <a:endParaRPr lang="en-GB" sz="1600" dirty="0">
              <a:solidFill>
                <a:srgbClr val="FF0000"/>
              </a:solidFill>
            </a:endParaRPr>
          </a:p>
          <a:p>
            <a:r>
              <a:rPr lang="en-GB" sz="1600" b="1" dirty="0">
                <a:solidFill>
                  <a:srgbClr val="FF0000"/>
                </a:solidFill>
              </a:rPr>
              <a:t>Expectations of work</a:t>
            </a:r>
            <a:r>
              <a:rPr lang="en-GB" sz="1600" dirty="0">
                <a:solidFill>
                  <a:srgbClr val="FF0000"/>
                </a:solidFill>
              </a:rPr>
              <a:t> – Try your hardest and do the best you can do. Learn from mistakes and feel proud of what you have achieved.</a:t>
            </a:r>
            <a:endParaRPr lang="en-GB" sz="1600" dirty="0">
              <a:solidFill>
                <a:srgbClr val="FF0000"/>
              </a:solidFill>
              <a:ea typeface="Calibri"/>
              <a:cs typeface="Calibri"/>
            </a:endParaRPr>
          </a:p>
          <a:p>
            <a:endParaRPr lang="en-GB" sz="1600" dirty="0">
              <a:solidFill>
                <a:srgbClr val="FF0000"/>
              </a:solidFill>
              <a:ea typeface="Calibri"/>
              <a:cs typeface="Calibri"/>
            </a:endParaRPr>
          </a:p>
          <a:p>
            <a:r>
              <a:rPr lang="en-GB" sz="1600" b="1" dirty="0">
                <a:solidFill>
                  <a:srgbClr val="FF0000"/>
                </a:solidFill>
              </a:rPr>
              <a:t>Follow the agreed Class Charter </a:t>
            </a:r>
            <a:r>
              <a:rPr lang="en-GB" sz="1600" dirty="0">
                <a:solidFill>
                  <a:srgbClr val="FF0000"/>
                </a:solidFill>
              </a:rPr>
              <a:t>(agreed in class and will also go on class page on website).</a:t>
            </a:r>
            <a:endParaRPr lang="en-GB" sz="1600" dirty="0">
              <a:solidFill>
                <a:srgbClr val="FF0000"/>
              </a:solidFill>
              <a:ea typeface="Calibri"/>
              <a:cs typeface="Calibri"/>
            </a:endParaRPr>
          </a:p>
          <a:p>
            <a:endParaRPr lang="en-GB" sz="1600" dirty="0">
              <a:solidFill>
                <a:srgbClr val="FF0000"/>
              </a:solidFill>
              <a:ea typeface="Calibri"/>
              <a:cs typeface="Calibri"/>
            </a:endParaRPr>
          </a:p>
          <a:p>
            <a:r>
              <a:rPr lang="en-GB" sz="1600" dirty="0">
                <a:solidFill>
                  <a:srgbClr val="FF0000"/>
                </a:solidFill>
              </a:rPr>
              <a:t>Have a </a:t>
            </a:r>
            <a:r>
              <a:rPr lang="en-GB" sz="1600" b="1" dirty="0">
                <a:solidFill>
                  <a:srgbClr val="FF0000"/>
                </a:solidFill>
              </a:rPr>
              <a:t>Trusted adult </a:t>
            </a:r>
            <a:r>
              <a:rPr lang="en-GB" sz="1600" dirty="0">
                <a:solidFill>
                  <a:srgbClr val="FF0000"/>
                </a:solidFill>
              </a:rPr>
              <a:t>they can go to, to share any worries, also to share through zones of regulation lolly sticks.</a:t>
            </a:r>
            <a:endParaRPr lang="en-GB" sz="1600" dirty="0">
              <a:solidFill>
                <a:srgbClr val="FF0000"/>
              </a:solidFill>
              <a:ea typeface="Calibri"/>
              <a:cs typeface="Calibri"/>
            </a:endParaRPr>
          </a:p>
          <a:p>
            <a:endParaRPr lang="en-GB" sz="1600" dirty="0">
              <a:solidFill>
                <a:srgbClr val="FF0000"/>
              </a:solidFill>
              <a:ea typeface="Calibri"/>
              <a:cs typeface="Calibri"/>
            </a:endParaRPr>
          </a:p>
          <a:p>
            <a:endParaRPr lang="en-GB" sz="2000" dirty="0">
              <a:solidFill>
                <a:srgbClr val="FFC000"/>
              </a:solidFill>
              <a:ea typeface="Calibri"/>
              <a:cs typeface="Calibri"/>
            </a:endParaRPr>
          </a:p>
        </p:txBody>
      </p:sp>
    </p:spTree>
    <p:extLst>
      <p:ext uri="{BB962C8B-B14F-4D97-AF65-F5344CB8AC3E}">
        <p14:creationId xmlns:p14="http://schemas.microsoft.com/office/powerpoint/2010/main" val="362151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2" end="12"/>
                                            </p:txEl>
                                          </p:spTgt>
                                        </p:tgtEl>
                                        <p:attrNameLst>
                                          <p:attrName>style.visibility</p:attrName>
                                        </p:attrNameLst>
                                      </p:cBhvr>
                                      <p:to>
                                        <p:strVal val="visible"/>
                                      </p:to>
                                    </p:set>
                                    <p:animEffect transition="in" filter="fade">
                                      <p:cBhvr>
                                        <p:cTn id="57" dur="500"/>
                                        <p:tgtEl>
                                          <p:spTgt spid="3">
                                            <p:txEl>
                                              <p:pRg st="12" end="1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4" end="14"/>
                                            </p:txEl>
                                          </p:spTgt>
                                        </p:tgtEl>
                                        <p:attrNameLst>
                                          <p:attrName>style.visibility</p:attrName>
                                        </p:attrNameLst>
                                      </p:cBhvr>
                                      <p:to>
                                        <p:strVal val="visible"/>
                                      </p:to>
                                    </p:set>
                                    <p:animEffect transition="in" filter="fade">
                                      <p:cBhvr>
                                        <p:cTn id="62"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117472"/>
            <a:ext cx="7767517" cy="6335864"/>
          </a:xfrm>
          <a:prstGeom prst="rect">
            <a:avLst/>
          </a:prstGeom>
        </p:spPr>
      </p:pic>
    </p:spTree>
    <p:extLst>
      <p:ext uri="{BB962C8B-B14F-4D97-AF65-F5344CB8AC3E}">
        <p14:creationId xmlns:p14="http://schemas.microsoft.com/office/powerpoint/2010/main" val="1777609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88640"/>
            <a:ext cx="9144000" cy="8791575"/>
          </a:xfrm>
          <a:prstGeom prst="rect">
            <a:avLst/>
          </a:prstGeom>
        </p:spPr>
      </p:pic>
    </p:spTree>
    <p:extLst>
      <p:ext uri="{BB962C8B-B14F-4D97-AF65-F5344CB8AC3E}">
        <p14:creationId xmlns:p14="http://schemas.microsoft.com/office/powerpoint/2010/main" val="4016276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28775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null">
            <a:extLst>
              <a:ext uri="{FF2B5EF4-FFF2-40B4-BE49-F238E27FC236}">
                <a16:creationId xmlns:a16="http://schemas.microsoft.com/office/drawing/2014/main" id="{7A6D279C-09BA-47DC-9286-935D52573B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1625"/>
            <a:ext cx="9144000" cy="6253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465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5B5713-9BCB-4EC2-BB65-730034D264FD}"/>
              </a:ext>
            </a:extLst>
          </p:cNvPr>
          <p:cNvPicPr>
            <a:picLocks noChangeAspect="1"/>
          </p:cNvPicPr>
          <p:nvPr/>
        </p:nvPicPr>
        <p:blipFill>
          <a:blip r:embed="rId2"/>
          <a:stretch>
            <a:fillRect/>
          </a:stretch>
        </p:blipFill>
        <p:spPr>
          <a:xfrm>
            <a:off x="0" y="699816"/>
            <a:ext cx="9144000" cy="5465487"/>
          </a:xfrm>
          <a:prstGeom prst="rect">
            <a:avLst/>
          </a:prstGeom>
        </p:spPr>
      </p:pic>
    </p:spTree>
    <p:extLst>
      <p:ext uri="{BB962C8B-B14F-4D97-AF65-F5344CB8AC3E}">
        <p14:creationId xmlns:p14="http://schemas.microsoft.com/office/powerpoint/2010/main" val="3502444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435AA9-3DE3-45B0-9E4B-DBB4560609CA}"/>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2832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solidFill>
                  <a:srgbClr val="FF0000"/>
                </a:solidFill>
              </a:rPr>
              <a:t>Equipment and Uniform</a:t>
            </a:r>
          </a:p>
        </p:txBody>
      </p:sp>
      <p:sp>
        <p:nvSpPr>
          <p:cNvPr id="3" name="Content Placeholder 2"/>
          <p:cNvSpPr>
            <a:spLocks noGrp="1"/>
          </p:cNvSpPr>
          <p:nvPr>
            <p:ph idx="1"/>
          </p:nvPr>
        </p:nvSpPr>
        <p:spPr>
          <a:xfrm>
            <a:off x="457200" y="1600200"/>
            <a:ext cx="8229600" cy="5069160"/>
          </a:xfrm>
          <a:solidFill>
            <a:schemeClr val="bg1"/>
          </a:solidFill>
        </p:spPr>
        <p:txBody>
          <a:bodyPr vert="horz" lIns="91440" tIns="45720" rIns="91440" bIns="45720" rtlCol="0" anchor="t">
            <a:normAutofit lnSpcReduction="10000"/>
          </a:bodyPr>
          <a:lstStyle/>
          <a:p>
            <a:r>
              <a:rPr lang="en-GB" sz="2400" dirty="0"/>
              <a:t>Check stationery is ready – a named pencil case with: pens (at least 2, not biro), coloured pencils, pencil (at least 2), glue stick, rubber, sharpener, and a 30cm ruler</a:t>
            </a:r>
          </a:p>
          <a:p>
            <a:endParaRPr lang="en-GB" sz="2400" dirty="0">
              <a:ea typeface="Calibri"/>
              <a:cs typeface="Calibri"/>
            </a:endParaRPr>
          </a:p>
          <a:p>
            <a:r>
              <a:rPr lang="en-GB" sz="2400" dirty="0"/>
              <a:t>School uniform in line with School Uniform Policy – please can </a:t>
            </a:r>
            <a:r>
              <a:rPr lang="en-GB" sz="2400"/>
              <a:t>their sweatshirt/s be named</a:t>
            </a:r>
            <a:endParaRPr lang="en-GB" sz="2400">
              <a:ea typeface="Calibri"/>
              <a:cs typeface="Calibri"/>
            </a:endParaRPr>
          </a:p>
          <a:p>
            <a:pPr marL="0" indent="0">
              <a:buNone/>
            </a:pPr>
            <a:endParaRPr lang="en-GB" sz="2400" dirty="0"/>
          </a:p>
          <a:p>
            <a:r>
              <a:rPr lang="en-GB" sz="2400" dirty="0"/>
              <a:t>Reading book/home learning diary</a:t>
            </a:r>
          </a:p>
          <a:p>
            <a:endParaRPr lang="en-GB" sz="2400" dirty="0"/>
          </a:p>
          <a:p>
            <a:r>
              <a:rPr lang="en-GB" sz="2400" dirty="0">
                <a:ea typeface="Calibri"/>
                <a:cs typeface="Calibri"/>
              </a:rPr>
              <a:t>Named water bottle</a:t>
            </a:r>
          </a:p>
          <a:p>
            <a:endParaRPr lang="en-GB" sz="2400" dirty="0">
              <a:ea typeface="Calibri"/>
              <a:cs typeface="Calibri"/>
            </a:endParaRPr>
          </a:p>
          <a:p>
            <a:r>
              <a:rPr lang="en-GB" sz="2400" dirty="0"/>
              <a:t>Other useful items: a watch, highlighters, checklist of what they need each day and get ready the night before.</a:t>
            </a:r>
          </a:p>
          <a:p>
            <a:endParaRPr lang="en-GB" sz="2400" dirty="0">
              <a:ea typeface="Calibri"/>
              <a:cs typeface="Calibri"/>
            </a:endParaRPr>
          </a:p>
          <a:p>
            <a:pPr marL="0" indent="0">
              <a:buNone/>
            </a:pPr>
            <a:endParaRPr lang="en-GB" dirty="0">
              <a:solidFill>
                <a:srgbClr val="FF0000"/>
              </a:solidFill>
              <a:ea typeface="Calibri"/>
              <a:cs typeface="Calibri"/>
            </a:endParaRPr>
          </a:p>
          <a:p>
            <a:endParaRPr lang="en-GB" dirty="0">
              <a:solidFill>
                <a:srgbClr val="FF0000"/>
              </a:solidFill>
              <a:ea typeface="Calibri"/>
              <a:cs typeface="Calibri"/>
            </a:endParaRPr>
          </a:p>
          <a:p>
            <a:pPr marL="0" indent="0">
              <a:buNone/>
            </a:pPr>
            <a:endParaRPr lang="en-GB" dirty="0">
              <a:solidFill>
                <a:srgbClr val="FF0000"/>
              </a:solidFill>
              <a:ea typeface="Calibri"/>
              <a:cs typeface="Calibri"/>
            </a:endParaRPr>
          </a:p>
        </p:txBody>
      </p:sp>
      <mc:AlternateContent xmlns:mc="http://schemas.openxmlformats.org/markup-compatibility/2006" xmlns:p14="http://schemas.microsoft.com/office/powerpoint/2010/main">
        <mc:Choice Requires="p14">
          <p:contentPart p14:bwMode="auto" r:id="rId2">
            <p14:nvContentPartPr>
              <p14:cNvPr id="5" name="Ink 4"/>
              <p14:cNvContentPartPr/>
              <p14:nvPr/>
            </p14:nvContentPartPr>
            <p14:xfrm>
              <a:off x="3490709" y="4136640"/>
              <a:ext cx="360" cy="360"/>
            </p14:xfrm>
          </p:contentPart>
        </mc:Choice>
        <mc:Fallback xmlns="">
          <p:pic>
            <p:nvPicPr>
              <p:cNvPr id="5" name="Ink 4"/>
              <p:cNvPicPr/>
              <p:nvPr/>
            </p:nvPicPr>
            <p:blipFill>
              <a:blip r:embed="rId3"/>
              <a:stretch>
                <a:fillRect/>
              </a:stretch>
            </p:blipFill>
            <p:spPr>
              <a:xfrm>
                <a:off x="3478829" y="4124760"/>
                <a:ext cx="24120" cy="24120"/>
              </a:xfrm>
              <a:prstGeom prst="rect">
                <a:avLst/>
              </a:prstGeom>
            </p:spPr>
          </p:pic>
        </mc:Fallback>
      </mc:AlternateContent>
    </p:spTree>
    <p:extLst>
      <p:ext uri="{BB962C8B-B14F-4D97-AF65-F5344CB8AC3E}">
        <p14:creationId xmlns:p14="http://schemas.microsoft.com/office/powerpoint/2010/main" val="115615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blob:https://keysacademytrust.sharepoint.com/2fdc916b-6f77-46ba-9db5-0cf33cad4a9b">
            <a:extLst>
              <a:ext uri="{FF2B5EF4-FFF2-40B4-BE49-F238E27FC236}">
                <a16:creationId xmlns:a16="http://schemas.microsoft.com/office/drawing/2014/main" id="{83A0FBAD-D1FC-45D8-AD1D-206F784A729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3169F48A-EB96-4224-88E4-0E8F0D8187C9}"/>
              </a:ext>
            </a:extLst>
          </p:cNvPr>
          <p:cNvPicPr>
            <a:picLocks noChangeAspect="1"/>
          </p:cNvPicPr>
          <p:nvPr/>
        </p:nvPicPr>
        <p:blipFill>
          <a:blip r:embed="rId2"/>
          <a:stretch>
            <a:fillRect/>
          </a:stretch>
        </p:blipFill>
        <p:spPr>
          <a:xfrm>
            <a:off x="147667" y="428206"/>
            <a:ext cx="4239217" cy="6001588"/>
          </a:xfrm>
          <a:prstGeom prst="rect">
            <a:avLst/>
          </a:prstGeom>
        </p:spPr>
      </p:pic>
      <p:pic>
        <p:nvPicPr>
          <p:cNvPr id="8" name="Picture 7">
            <a:extLst>
              <a:ext uri="{FF2B5EF4-FFF2-40B4-BE49-F238E27FC236}">
                <a16:creationId xmlns:a16="http://schemas.microsoft.com/office/drawing/2014/main" id="{919A256E-8E79-4D30-AE04-3EC34A5DFF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91238"/>
            <a:ext cx="4269258" cy="6038555"/>
          </a:xfrm>
          <a:prstGeom prst="rect">
            <a:avLst/>
          </a:prstGeom>
        </p:spPr>
      </p:pic>
    </p:spTree>
    <p:extLst>
      <p:ext uri="{BB962C8B-B14F-4D97-AF65-F5344CB8AC3E}">
        <p14:creationId xmlns:p14="http://schemas.microsoft.com/office/powerpoint/2010/main" val="1762837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3F8999-1131-405F-8455-AF5FAE1926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5057" y="442510"/>
            <a:ext cx="4222896" cy="5972979"/>
          </a:xfrm>
          <a:prstGeom prst="rect">
            <a:avLst/>
          </a:prstGeom>
        </p:spPr>
      </p:pic>
      <p:pic>
        <p:nvPicPr>
          <p:cNvPr id="5" name="Picture 4">
            <a:extLst>
              <a:ext uri="{FF2B5EF4-FFF2-40B4-BE49-F238E27FC236}">
                <a16:creationId xmlns:a16="http://schemas.microsoft.com/office/drawing/2014/main" id="{22E08E26-BB45-4985-A549-9FD5AF3A20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77624"/>
            <a:ext cx="4291205" cy="6069597"/>
          </a:xfrm>
          <a:prstGeom prst="rect">
            <a:avLst/>
          </a:prstGeom>
        </p:spPr>
      </p:pic>
    </p:spTree>
    <p:extLst>
      <p:ext uri="{BB962C8B-B14F-4D97-AF65-F5344CB8AC3E}">
        <p14:creationId xmlns:p14="http://schemas.microsoft.com/office/powerpoint/2010/main" val="4151910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7509" y="-22173"/>
            <a:ext cx="6288983" cy="6881752"/>
          </a:xfrm>
          <a:prstGeom prst="rect">
            <a:avLst/>
          </a:prstGeom>
        </p:spPr>
      </p:pic>
    </p:spTree>
    <p:extLst>
      <p:ext uri="{BB962C8B-B14F-4D97-AF65-F5344CB8AC3E}">
        <p14:creationId xmlns:p14="http://schemas.microsoft.com/office/powerpoint/2010/main" val="4032799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madisonslibrary.com/wp-content/uploads/2025/02/Benefits-of-Reading-1.png">
            <a:extLst>
              <a:ext uri="{FF2B5EF4-FFF2-40B4-BE49-F238E27FC236}">
                <a16:creationId xmlns:a16="http://schemas.microsoft.com/office/drawing/2014/main" id="{C634F00E-170D-4061-AD23-5AF000D78B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0"/>
            <a:ext cx="54864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3007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75AE-FF4C-4E42-9C9C-4B66EC95B2BB}"/>
              </a:ext>
            </a:extLst>
          </p:cNvPr>
          <p:cNvSpPr>
            <a:spLocks noGrp="1"/>
          </p:cNvSpPr>
          <p:nvPr>
            <p:ph type="title"/>
          </p:nvPr>
        </p:nvSpPr>
        <p:spPr>
          <a:solidFill>
            <a:schemeClr val="bg1"/>
          </a:solidFill>
        </p:spPr>
        <p:txBody>
          <a:bodyPr/>
          <a:lstStyle/>
          <a:p>
            <a:r>
              <a:rPr lang="en-GB" dirty="0">
                <a:solidFill>
                  <a:srgbClr val="FF0000"/>
                </a:solidFill>
              </a:rPr>
              <a:t>Rewards and Responsibilities</a:t>
            </a:r>
          </a:p>
        </p:txBody>
      </p:sp>
      <p:sp>
        <p:nvSpPr>
          <p:cNvPr id="3" name="Content Placeholder 2">
            <a:extLst>
              <a:ext uri="{FF2B5EF4-FFF2-40B4-BE49-F238E27FC236}">
                <a16:creationId xmlns:a16="http://schemas.microsoft.com/office/drawing/2014/main" id="{B62F32D2-7432-48B4-915F-4EBE242A6986}"/>
              </a:ext>
            </a:extLst>
          </p:cNvPr>
          <p:cNvSpPr>
            <a:spLocks noGrp="1"/>
          </p:cNvSpPr>
          <p:nvPr>
            <p:ph idx="1"/>
          </p:nvPr>
        </p:nvSpPr>
        <p:spPr>
          <a:solidFill>
            <a:schemeClr val="bg1"/>
          </a:solidFill>
        </p:spPr>
        <p:txBody>
          <a:bodyPr/>
          <a:lstStyle/>
          <a:p>
            <a:r>
              <a:rPr lang="en-GB" b="1" u="sng" dirty="0"/>
              <a:t>Rewards</a:t>
            </a:r>
            <a:r>
              <a:rPr lang="en-GB" dirty="0"/>
              <a:t> : Year 6 Club, Year 6 Maths Club, buddy reading, sitting on benches in Collective Worship. </a:t>
            </a:r>
          </a:p>
          <a:p>
            <a:r>
              <a:rPr lang="en-GB" b="1" u="sng" dirty="0"/>
              <a:t>Responsibilities</a:t>
            </a:r>
            <a:r>
              <a:rPr lang="en-GB" dirty="0"/>
              <a:t>: Sticking to Charter promises, door duty, helping at Little Angels, leading Pupil Parliament (librarian, worship leader, eco-warrior) and being great role models. </a:t>
            </a:r>
          </a:p>
          <a:p>
            <a:endParaRPr lang="en-GB" dirty="0"/>
          </a:p>
        </p:txBody>
      </p:sp>
    </p:spTree>
    <p:extLst>
      <p:ext uri="{BB962C8B-B14F-4D97-AF65-F5344CB8AC3E}">
        <p14:creationId xmlns:p14="http://schemas.microsoft.com/office/powerpoint/2010/main" val="188864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a:solidFill>
            <a:schemeClr val="bg1"/>
          </a:solidFill>
        </p:spPr>
        <p:txBody>
          <a:bodyPr/>
          <a:lstStyle/>
          <a:p>
            <a:r>
              <a:rPr lang="en-GB" u="sng" dirty="0">
                <a:solidFill>
                  <a:srgbClr val="FF0000"/>
                </a:solidFill>
                <a:effectLst>
                  <a:outerShdw blurRad="38100" dist="38100" dir="2700000" algn="tl">
                    <a:srgbClr val="000000">
                      <a:alpha val="43137"/>
                    </a:srgbClr>
                  </a:outerShdw>
                </a:effectLst>
              </a:rPr>
              <a:t>Enrichment and Dates for the Diary</a:t>
            </a:r>
          </a:p>
        </p:txBody>
      </p:sp>
      <p:sp>
        <p:nvSpPr>
          <p:cNvPr id="3" name="Content Placeholder 2"/>
          <p:cNvSpPr>
            <a:spLocks noGrp="1"/>
          </p:cNvSpPr>
          <p:nvPr>
            <p:ph idx="1"/>
          </p:nvPr>
        </p:nvSpPr>
        <p:spPr>
          <a:xfrm>
            <a:off x="457200" y="1556792"/>
            <a:ext cx="8229600" cy="5112568"/>
          </a:xfrm>
          <a:solidFill>
            <a:schemeClr val="bg1"/>
          </a:solidFill>
        </p:spPr>
        <p:txBody>
          <a:bodyPr vert="horz" lIns="91440" tIns="45720" rIns="91440" bIns="45720" rtlCol="0" anchor="t">
            <a:normAutofit lnSpcReduction="10000"/>
          </a:bodyPr>
          <a:lstStyle/>
          <a:p>
            <a:pPr marL="0" indent="0">
              <a:buNone/>
            </a:pPr>
            <a:r>
              <a:rPr lang="en-GB" sz="2200" dirty="0">
                <a:solidFill>
                  <a:srgbClr val="FF0000"/>
                </a:solidFill>
              </a:rPr>
              <a:t> </a:t>
            </a:r>
            <a:r>
              <a:rPr lang="en-GB" sz="2000" b="1" i="1" u="sng" dirty="0"/>
              <a:t>Already booked for this year: </a:t>
            </a:r>
            <a:endParaRPr lang="en-GB" sz="2000" b="1" i="1" u="sng" dirty="0">
              <a:ea typeface="Calibri"/>
              <a:cs typeface="Calibri"/>
            </a:endParaRPr>
          </a:p>
          <a:p>
            <a:r>
              <a:rPr lang="en-US" sz="2000" b="1" dirty="0">
                <a:ea typeface="Calibri"/>
                <a:cs typeface="Calibri"/>
              </a:rPr>
              <a:t>Charter Ceremony </a:t>
            </a:r>
            <a:r>
              <a:rPr lang="en-US" sz="2000" dirty="0">
                <a:ea typeface="Calibri"/>
                <a:cs typeface="Calibri"/>
              </a:rPr>
              <a:t>– Wed 16th Sept - 9:00am</a:t>
            </a:r>
          </a:p>
          <a:p>
            <a:r>
              <a:rPr lang="en-GB" sz="2000" b="1" dirty="0">
                <a:ea typeface="Calibri"/>
                <a:cs typeface="Calibri"/>
              </a:rPr>
              <a:t>Year 6 Club </a:t>
            </a:r>
            <a:r>
              <a:rPr lang="en-GB" sz="2000" dirty="0">
                <a:ea typeface="Calibri"/>
                <a:cs typeface="Calibri"/>
              </a:rPr>
              <a:t>– Thurs 24</a:t>
            </a:r>
            <a:r>
              <a:rPr lang="en-GB" sz="2000" baseline="30000" dirty="0">
                <a:ea typeface="Calibri"/>
                <a:cs typeface="Calibri"/>
              </a:rPr>
              <a:t>th</a:t>
            </a:r>
            <a:r>
              <a:rPr lang="en-GB" sz="2000" dirty="0">
                <a:ea typeface="Calibri"/>
                <a:cs typeface="Calibri"/>
              </a:rPr>
              <a:t> Sept - 3:15pm-3:15pm (sign up for the Year on Arbor)</a:t>
            </a:r>
          </a:p>
          <a:p>
            <a:r>
              <a:rPr lang="en-GB" sz="2000" b="1" dirty="0">
                <a:ea typeface="Calibri"/>
                <a:cs typeface="Calibri"/>
              </a:rPr>
              <a:t>Y6 Maths Club </a:t>
            </a:r>
            <a:r>
              <a:rPr lang="en-GB" sz="2000" dirty="0">
                <a:ea typeface="Calibri"/>
                <a:cs typeface="Calibri"/>
              </a:rPr>
              <a:t>– Fri 25</a:t>
            </a:r>
            <a:r>
              <a:rPr lang="en-GB" sz="2000" baseline="30000" dirty="0">
                <a:ea typeface="Calibri"/>
                <a:cs typeface="Calibri"/>
              </a:rPr>
              <a:t>th</a:t>
            </a:r>
            <a:r>
              <a:rPr lang="en-GB" sz="2000" dirty="0">
                <a:ea typeface="Calibri"/>
                <a:cs typeface="Calibri"/>
              </a:rPr>
              <a:t> Sept - 3:15pm- 4:15pm (sign up for the year on Arbor)</a:t>
            </a:r>
          </a:p>
          <a:p>
            <a:r>
              <a:rPr lang="en-GB" sz="2000" b="1" dirty="0">
                <a:ea typeface="Calibri"/>
                <a:cs typeface="Calibri"/>
              </a:rPr>
              <a:t>Ufton Court</a:t>
            </a:r>
            <a:r>
              <a:rPr lang="en-GB" sz="2000" dirty="0">
                <a:ea typeface="Calibri"/>
                <a:cs typeface="Calibri"/>
              </a:rPr>
              <a:t>– Mon 15</a:t>
            </a:r>
            <a:r>
              <a:rPr lang="en-GB" sz="2000" baseline="30000" dirty="0">
                <a:ea typeface="Calibri"/>
                <a:cs typeface="Calibri"/>
              </a:rPr>
              <a:t>th</a:t>
            </a:r>
            <a:r>
              <a:rPr lang="en-GB" sz="2000" dirty="0">
                <a:ea typeface="Calibri"/>
                <a:cs typeface="Calibri"/>
              </a:rPr>
              <a:t> - Wed 17</a:t>
            </a:r>
            <a:r>
              <a:rPr lang="en-GB" sz="2000" baseline="30000" dirty="0">
                <a:ea typeface="Calibri"/>
                <a:cs typeface="Calibri"/>
              </a:rPr>
              <a:t>th</a:t>
            </a:r>
            <a:r>
              <a:rPr lang="en-GB" sz="2000" dirty="0">
                <a:ea typeface="Calibri"/>
                <a:cs typeface="Calibri"/>
              </a:rPr>
              <a:t> Sept - 7:30am-5:00pm (Please give consent and pay on Arbor)</a:t>
            </a:r>
          </a:p>
          <a:p>
            <a:r>
              <a:rPr lang="en-GB" sz="2000" b="1" dirty="0">
                <a:ea typeface="Calibri"/>
                <a:cs typeface="Calibri"/>
              </a:rPr>
              <a:t>Deadline for secondary school applications </a:t>
            </a:r>
            <a:r>
              <a:rPr lang="en-GB" sz="2000" dirty="0">
                <a:ea typeface="Calibri"/>
                <a:cs typeface="Calibri"/>
              </a:rPr>
              <a:t>31</a:t>
            </a:r>
            <a:r>
              <a:rPr lang="en-GB" sz="2000" baseline="30000" dirty="0">
                <a:ea typeface="Calibri"/>
                <a:cs typeface="Calibri"/>
              </a:rPr>
              <a:t>st</a:t>
            </a:r>
            <a:r>
              <a:rPr lang="en-GB" sz="2000" dirty="0">
                <a:ea typeface="Calibri"/>
                <a:cs typeface="Calibri"/>
              </a:rPr>
              <a:t> Oct and National Offer Day</a:t>
            </a:r>
            <a:r>
              <a:rPr lang="en-GB" sz="2000" b="1" dirty="0">
                <a:ea typeface="Calibri"/>
                <a:cs typeface="Calibri"/>
              </a:rPr>
              <a:t> </a:t>
            </a:r>
            <a:r>
              <a:rPr lang="en-GB" sz="2000" dirty="0">
                <a:ea typeface="Calibri"/>
                <a:cs typeface="Calibri"/>
              </a:rPr>
              <a:t>1</a:t>
            </a:r>
            <a:r>
              <a:rPr lang="en-GB" sz="2000" baseline="30000" dirty="0">
                <a:ea typeface="Calibri"/>
                <a:cs typeface="Calibri"/>
              </a:rPr>
              <a:t>st</a:t>
            </a:r>
            <a:r>
              <a:rPr lang="en-GB" sz="2000" dirty="0">
                <a:ea typeface="Calibri"/>
                <a:cs typeface="Calibri"/>
              </a:rPr>
              <a:t> March</a:t>
            </a:r>
          </a:p>
          <a:p>
            <a:r>
              <a:rPr lang="en-GB" sz="2000" b="1">
                <a:ea typeface="Calibri"/>
                <a:cs typeface="Calibri"/>
              </a:rPr>
              <a:t>Reading Museum Trip</a:t>
            </a:r>
            <a:r>
              <a:rPr lang="en-GB" sz="2000">
                <a:ea typeface="Calibri"/>
                <a:cs typeface="Calibri"/>
              </a:rPr>
              <a:t> –Tues 10th Nov – Own transport</a:t>
            </a:r>
            <a:endParaRPr lang="en-GB" sz="2000" dirty="0">
              <a:ea typeface="Calibri"/>
              <a:cs typeface="Calibri"/>
            </a:endParaRPr>
          </a:p>
          <a:p>
            <a:r>
              <a:rPr lang="en-GB" sz="2000" b="1" dirty="0">
                <a:ea typeface="Calibri"/>
                <a:cs typeface="Calibri"/>
              </a:rPr>
              <a:t>Science Morning</a:t>
            </a:r>
            <a:r>
              <a:rPr lang="en-GB" sz="2000" dirty="0">
                <a:ea typeface="Calibri"/>
                <a:cs typeface="Calibri"/>
              </a:rPr>
              <a:t> – Fri 13th Nov </a:t>
            </a:r>
            <a:r>
              <a:rPr lang="en-GB" sz="2000" dirty="0" err="1">
                <a:ea typeface="Calibri"/>
                <a:cs typeface="Calibri"/>
              </a:rPr>
              <a:t>WonderDome</a:t>
            </a:r>
            <a:r>
              <a:rPr lang="en-GB" sz="2000" dirty="0">
                <a:ea typeface="Calibri"/>
                <a:cs typeface="Calibri"/>
              </a:rPr>
              <a:t> booked</a:t>
            </a:r>
          </a:p>
          <a:p>
            <a:r>
              <a:rPr lang="en-GB" sz="2000" b="1" dirty="0">
                <a:ea typeface="Calibri"/>
                <a:cs typeface="Calibri"/>
              </a:rPr>
              <a:t>Maths Challenges</a:t>
            </a:r>
            <a:r>
              <a:rPr lang="en-GB" sz="2000" dirty="0">
                <a:ea typeface="Calibri"/>
                <a:cs typeface="Calibri"/>
              </a:rPr>
              <a:t> - </a:t>
            </a:r>
            <a:r>
              <a:rPr lang="en-GB" sz="2000" dirty="0" err="1">
                <a:ea typeface="Calibri"/>
                <a:cs typeface="Calibri"/>
              </a:rPr>
              <a:t>Luckley</a:t>
            </a:r>
            <a:r>
              <a:rPr lang="en-GB" sz="2000" dirty="0">
                <a:ea typeface="Calibri"/>
                <a:cs typeface="Calibri"/>
              </a:rPr>
              <a:t> House School – (Four Year 6 children) Mon 23rd Nov 4 - 1:30pm-3:30pm. TKAT Maths Challenge</a:t>
            </a:r>
          </a:p>
          <a:p>
            <a:r>
              <a:rPr lang="en-GB" sz="2000" b="1" dirty="0">
                <a:ea typeface="Calibri"/>
                <a:cs typeface="Calibri"/>
              </a:rPr>
              <a:t>KS2 SATs Information Session </a:t>
            </a:r>
            <a:r>
              <a:rPr lang="en-GB" sz="2000" dirty="0">
                <a:ea typeface="Calibri"/>
                <a:cs typeface="Calibri"/>
              </a:rPr>
              <a:t>– Fri 20</a:t>
            </a:r>
            <a:r>
              <a:rPr lang="en-GB" sz="2000" baseline="30000" dirty="0">
                <a:ea typeface="Calibri"/>
                <a:cs typeface="Calibri"/>
              </a:rPr>
              <a:t>th</a:t>
            </a:r>
            <a:r>
              <a:rPr lang="en-GB" sz="2000" dirty="0">
                <a:ea typeface="Calibri"/>
                <a:cs typeface="Calibri"/>
              </a:rPr>
              <a:t> Nov - 3:15pm</a:t>
            </a:r>
            <a:endParaRPr lang="en-US" sz="2000" dirty="0">
              <a:ea typeface="Calibri"/>
              <a:cs typeface="Calibri"/>
            </a:endParaRPr>
          </a:p>
          <a:p>
            <a:endParaRPr lang="en-GB" sz="2400" dirty="0">
              <a:ea typeface="Calibri"/>
              <a:cs typeface="Calibri"/>
            </a:endParaRPr>
          </a:p>
          <a:p>
            <a:pPr marL="0" indent="0">
              <a:buNone/>
            </a:pPr>
            <a:endParaRPr lang="en-GB" sz="2400" b="1" dirty="0">
              <a:solidFill>
                <a:srgbClr val="FF0000"/>
              </a:solidFill>
            </a:endParaRPr>
          </a:p>
          <a:p>
            <a:endParaRPr lang="en-GB" sz="2400" b="1" dirty="0">
              <a:solidFill>
                <a:srgbClr val="FF0000"/>
              </a:solidFill>
            </a:endParaRPr>
          </a:p>
          <a:p>
            <a:endParaRPr lang="en-GB" sz="2400" b="1" dirty="0">
              <a:solidFill>
                <a:srgbClr val="FF0000"/>
              </a:solidFill>
              <a:ea typeface="Calibri"/>
              <a:cs typeface="Calibri"/>
            </a:endParaRPr>
          </a:p>
          <a:p>
            <a:endParaRPr lang="en-GB" sz="2400" b="1" dirty="0">
              <a:solidFill>
                <a:srgbClr val="FF0000"/>
              </a:solidFill>
              <a:ea typeface="Calibri"/>
              <a:cs typeface="Calibri"/>
            </a:endParaRPr>
          </a:p>
          <a:p>
            <a:pPr marL="0" indent="0">
              <a:buNone/>
            </a:pPr>
            <a:endParaRPr lang="en-GB" sz="2400" dirty="0">
              <a:solidFill>
                <a:srgbClr val="FF0000"/>
              </a:solidFill>
            </a:endParaRPr>
          </a:p>
          <a:p>
            <a:endParaRPr lang="en-GB" sz="1800" dirty="0">
              <a:solidFill>
                <a:srgbClr val="FF0000"/>
              </a:solidFill>
            </a:endParaRPr>
          </a:p>
          <a:p>
            <a:endParaRPr lang="en-GB" dirty="0">
              <a:solidFill>
                <a:srgbClr val="FF0000"/>
              </a:solidFill>
            </a:endParaRPr>
          </a:p>
          <a:p>
            <a:pPr algn="ctr"/>
            <a:endParaRPr lang="en-GB" dirty="0">
              <a:solidFill>
                <a:srgbClr val="FF0000"/>
              </a:solidFill>
            </a:endParaRPr>
          </a:p>
          <a:p>
            <a:pPr marL="0" indent="0" algn="ctr">
              <a:buNone/>
            </a:pPr>
            <a:endParaRPr lang="en-GB" dirty="0">
              <a:solidFill>
                <a:srgbClr val="FF0000"/>
              </a:solidFill>
            </a:endParaRPr>
          </a:p>
          <a:p>
            <a:pPr marL="0" indent="0">
              <a:buNone/>
            </a:pPr>
            <a:endParaRPr lang="en-GB" dirty="0">
              <a:solidFill>
                <a:srgbClr val="FF0000"/>
              </a:solidFill>
            </a:endParaRPr>
          </a:p>
        </p:txBody>
      </p:sp>
    </p:spTree>
    <p:extLst>
      <p:ext uri="{BB962C8B-B14F-4D97-AF65-F5344CB8AC3E}">
        <p14:creationId xmlns:p14="http://schemas.microsoft.com/office/powerpoint/2010/main" val="4104200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a:solidFill>
            <a:schemeClr val="bg1"/>
          </a:solidFill>
        </p:spPr>
        <p:txBody>
          <a:bodyPr/>
          <a:lstStyle/>
          <a:p>
            <a:r>
              <a:rPr lang="en-GB" u="sng" dirty="0">
                <a:solidFill>
                  <a:srgbClr val="FF0000"/>
                </a:solidFill>
                <a:effectLst>
                  <a:outerShdw blurRad="38100" dist="38100" dir="2700000" algn="tl">
                    <a:srgbClr val="000000">
                      <a:alpha val="43137"/>
                    </a:srgbClr>
                  </a:outerShdw>
                </a:effectLst>
              </a:rPr>
              <a:t>Enrichment and Events </a:t>
            </a:r>
          </a:p>
        </p:txBody>
      </p:sp>
      <p:sp>
        <p:nvSpPr>
          <p:cNvPr id="3" name="Content Placeholder 2"/>
          <p:cNvSpPr>
            <a:spLocks noGrp="1"/>
          </p:cNvSpPr>
          <p:nvPr>
            <p:ph idx="1"/>
          </p:nvPr>
        </p:nvSpPr>
        <p:spPr>
          <a:xfrm>
            <a:off x="457200" y="1988840"/>
            <a:ext cx="8229600" cy="4137323"/>
          </a:xfrm>
          <a:solidFill>
            <a:schemeClr val="bg1"/>
          </a:solidFill>
        </p:spPr>
        <p:txBody>
          <a:bodyPr vert="horz" lIns="91440" tIns="45720" rIns="91440" bIns="45720" rtlCol="0" anchor="t">
            <a:normAutofit/>
          </a:bodyPr>
          <a:lstStyle/>
          <a:p>
            <a:pPr>
              <a:buFont typeface="Arial"/>
              <a:buChar char="•"/>
            </a:pPr>
            <a:r>
              <a:rPr lang="en-GB" sz="1900" b="1">
                <a:ea typeface="Calibri"/>
                <a:cs typeface="Calibri"/>
              </a:rPr>
              <a:t>KS2 Concert in St Sebastian’s Church </a:t>
            </a:r>
            <a:r>
              <a:rPr lang="en-GB" sz="1900">
                <a:ea typeface="Calibri"/>
                <a:cs typeface="Calibri"/>
              </a:rPr>
              <a:t>– Wed 16</a:t>
            </a:r>
            <a:r>
              <a:rPr lang="en-GB" sz="1200" baseline="30000">
                <a:ea typeface="Calibri"/>
                <a:cs typeface="Calibri"/>
              </a:rPr>
              <a:t>th</a:t>
            </a:r>
            <a:r>
              <a:rPr lang="en-GB" sz="1900">
                <a:ea typeface="Calibri"/>
                <a:cs typeface="Calibri"/>
              </a:rPr>
              <a:t> Dec – 6:00pm (tbc)</a:t>
            </a:r>
            <a:endParaRPr lang="en-US" sz="1900">
              <a:ea typeface="Calibri"/>
              <a:cs typeface="Calibri"/>
            </a:endParaRPr>
          </a:p>
          <a:p>
            <a:pPr>
              <a:buFont typeface="Arial"/>
              <a:buChar char="•"/>
            </a:pPr>
            <a:r>
              <a:rPr lang="en-GB" sz="1900" b="1">
                <a:ea typeface="Calibri"/>
                <a:cs typeface="Calibri"/>
              </a:rPr>
              <a:t>Wellington College Chemistry Spectacular </a:t>
            </a:r>
            <a:r>
              <a:rPr lang="en-GB" sz="1900">
                <a:ea typeface="Calibri"/>
                <a:cs typeface="Calibri"/>
              </a:rPr>
              <a:t>-Thurs 18</a:t>
            </a:r>
            <a:r>
              <a:rPr lang="en-GB" sz="1200" baseline="30000">
                <a:ea typeface="Calibri"/>
                <a:cs typeface="Calibri"/>
              </a:rPr>
              <a:t>th</a:t>
            </a:r>
            <a:r>
              <a:rPr lang="en-GB" sz="1900">
                <a:ea typeface="Calibri"/>
                <a:cs typeface="Calibri"/>
              </a:rPr>
              <a:t> March (tbc)</a:t>
            </a:r>
          </a:p>
          <a:p>
            <a:pPr>
              <a:buFont typeface="Arial"/>
              <a:buChar char="•"/>
            </a:pPr>
            <a:r>
              <a:rPr lang="en-GB" sz="1900" b="1">
                <a:ea typeface="Calibri"/>
                <a:cs typeface="Calibri"/>
              </a:rPr>
              <a:t>KS2 SATs</a:t>
            </a:r>
            <a:r>
              <a:rPr lang="en-GB" sz="1900">
                <a:ea typeface="Calibri"/>
                <a:cs typeface="Calibri"/>
              </a:rPr>
              <a:t>- Mon 10</a:t>
            </a:r>
            <a:r>
              <a:rPr lang="en-GB" sz="1200" baseline="30000">
                <a:ea typeface="Calibri"/>
                <a:cs typeface="Calibri"/>
              </a:rPr>
              <a:t>th</a:t>
            </a:r>
            <a:r>
              <a:rPr lang="en-GB" sz="1900">
                <a:ea typeface="Calibri"/>
                <a:cs typeface="Calibri"/>
              </a:rPr>
              <a:t> May –Thurs 13</a:t>
            </a:r>
            <a:r>
              <a:rPr lang="en-GB" sz="1200" baseline="30000">
                <a:ea typeface="Calibri"/>
                <a:cs typeface="Calibri"/>
              </a:rPr>
              <a:t>th</a:t>
            </a:r>
            <a:r>
              <a:rPr lang="en-GB" sz="1900">
                <a:ea typeface="Calibri"/>
                <a:cs typeface="Calibri"/>
              </a:rPr>
              <a:t> May </a:t>
            </a:r>
            <a:endParaRPr lang="en-US" sz="1900">
              <a:ea typeface="Calibri"/>
              <a:cs typeface="Calibri"/>
            </a:endParaRPr>
          </a:p>
          <a:p>
            <a:pPr>
              <a:buFont typeface="Arial"/>
              <a:buChar char="•"/>
            </a:pPr>
            <a:r>
              <a:rPr lang="en-GB" sz="1900" b="1" dirty="0" err="1">
                <a:ea typeface="Calibri"/>
                <a:cs typeface="Calibri"/>
              </a:rPr>
              <a:t>Bikeability</a:t>
            </a:r>
            <a:r>
              <a:rPr lang="en-GB" sz="1900" dirty="0">
                <a:ea typeface="Calibri"/>
                <a:cs typeface="Calibri"/>
              </a:rPr>
              <a:t> - Mon 17</a:t>
            </a:r>
            <a:r>
              <a:rPr lang="en-GB" sz="1200" baseline="30000" dirty="0">
                <a:ea typeface="Calibri"/>
                <a:cs typeface="Calibri"/>
              </a:rPr>
              <a:t>h</a:t>
            </a:r>
            <a:r>
              <a:rPr lang="en-GB" sz="1900" dirty="0">
                <a:ea typeface="Calibri"/>
                <a:cs typeface="Calibri"/>
              </a:rPr>
              <a:t> May/Tues 18</a:t>
            </a:r>
            <a:r>
              <a:rPr lang="en-GB" sz="1200" baseline="30000" dirty="0">
                <a:ea typeface="Calibri"/>
                <a:cs typeface="Calibri"/>
              </a:rPr>
              <a:t>th</a:t>
            </a:r>
            <a:r>
              <a:rPr lang="en-GB" sz="1900" dirty="0">
                <a:ea typeface="Calibri"/>
                <a:cs typeface="Calibri"/>
              </a:rPr>
              <a:t> May (Y6 only)</a:t>
            </a:r>
            <a:endParaRPr lang="en-US" sz="1900" dirty="0">
              <a:ea typeface="Calibri"/>
              <a:cs typeface="Calibri"/>
            </a:endParaRPr>
          </a:p>
          <a:p>
            <a:pPr>
              <a:buFont typeface="Arial"/>
              <a:buChar char="•"/>
            </a:pPr>
            <a:endParaRPr lang="en-GB" sz="700" dirty="0">
              <a:ea typeface="Calibri"/>
              <a:cs typeface="Calibri"/>
            </a:endParaRPr>
          </a:p>
          <a:p>
            <a:r>
              <a:rPr lang="en-GB" sz="2000" b="1" dirty="0">
                <a:ea typeface="Calibri"/>
                <a:cs typeface="Calibri"/>
              </a:rPr>
              <a:t>National Poetry Day , Anti-Bullying Week, Number Day, </a:t>
            </a:r>
            <a:r>
              <a:rPr lang="en-GB" sz="2000" b="1">
                <a:ea typeface="Calibri"/>
                <a:cs typeface="Calibri"/>
              </a:rPr>
              <a:t>Vision and Values Day, World Book Day </a:t>
            </a:r>
            <a:endParaRPr lang="en-GB" sz="2000" b="1" dirty="0">
              <a:ea typeface="Calibri"/>
              <a:cs typeface="Calibri"/>
            </a:endParaRPr>
          </a:p>
          <a:p>
            <a:r>
              <a:rPr lang="en-GB" sz="2000" b="1">
                <a:ea typeface="Calibri"/>
                <a:cs typeface="Calibri"/>
              </a:rPr>
              <a:t>Whole school trip – July</a:t>
            </a:r>
            <a:endParaRPr lang="en-GB" sz="2000" b="1" dirty="0">
              <a:ea typeface="Calibri"/>
              <a:cs typeface="Calibri"/>
            </a:endParaRPr>
          </a:p>
          <a:p>
            <a:r>
              <a:rPr lang="en-GB" sz="2000" b="1">
                <a:ea typeface="Calibri"/>
                <a:cs typeface="Calibri"/>
              </a:rPr>
              <a:t>Sporting Events (tbc)</a:t>
            </a:r>
          </a:p>
          <a:p>
            <a:endParaRPr lang="en-GB" sz="2400" b="1" dirty="0">
              <a:ea typeface="Calibri"/>
              <a:cs typeface="Calibri"/>
            </a:endParaRPr>
          </a:p>
          <a:p>
            <a:pPr marL="0" indent="0">
              <a:buNone/>
            </a:pPr>
            <a:endParaRPr lang="en-GB" sz="2400" b="1" dirty="0">
              <a:solidFill>
                <a:srgbClr val="FF0000"/>
              </a:solidFill>
            </a:endParaRPr>
          </a:p>
          <a:p>
            <a:endParaRPr lang="en-GB" sz="2400" b="1" dirty="0">
              <a:solidFill>
                <a:srgbClr val="FF0000"/>
              </a:solidFill>
            </a:endParaRPr>
          </a:p>
          <a:p>
            <a:endParaRPr lang="en-GB" sz="2400" b="1" dirty="0">
              <a:solidFill>
                <a:srgbClr val="FF0000"/>
              </a:solidFill>
              <a:ea typeface="Calibri"/>
              <a:cs typeface="Calibri"/>
            </a:endParaRPr>
          </a:p>
          <a:p>
            <a:endParaRPr lang="en-GB" sz="2400" b="1" dirty="0">
              <a:solidFill>
                <a:srgbClr val="FF0000"/>
              </a:solidFill>
              <a:ea typeface="Calibri"/>
              <a:cs typeface="Calibri"/>
            </a:endParaRPr>
          </a:p>
          <a:p>
            <a:pPr marL="0" indent="0">
              <a:buNone/>
            </a:pPr>
            <a:endParaRPr lang="en-GB" sz="2400" dirty="0">
              <a:solidFill>
                <a:srgbClr val="FF0000"/>
              </a:solidFill>
            </a:endParaRPr>
          </a:p>
          <a:p>
            <a:endParaRPr lang="en-GB" sz="1800" dirty="0">
              <a:solidFill>
                <a:srgbClr val="FF0000"/>
              </a:solidFill>
            </a:endParaRPr>
          </a:p>
          <a:p>
            <a:endParaRPr lang="en-GB" dirty="0">
              <a:solidFill>
                <a:srgbClr val="FF0000"/>
              </a:solidFill>
            </a:endParaRPr>
          </a:p>
          <a:p>
            <a:pPr algn="ctr"/>
            <a:endParaRPr lang="en-GB" dirty="0">
              <a:solidFill>
                <a:srgbClr val="FF0000"/>
              </a:solidFill>
            </a:endParaRPr>
          </a:p>
          <a:p>
            <a:pPr marL="0" indent="0" algn="ctr">
              <a:buNone/>
            </a:pPr>
            <a:endParaRPr lang="en-GB" dirty="0">
              <a:solidFill>
                <a:srgbClr val="FF0000"/>
              </a:solidFill>
            </a:endParaRPr>
          </a:p>
          <a:p>
            <a:pPr marL="0" indent="0">
              <a:buNone/>
            </a:pPr>
            <a:endParaRPr lang="en-GB" dirty="0">
              <a:solidFill>
                <a:srgbClr val="FF0000"/>
              </a:solidFill>
            </a:endParaRPr>
          </a:p>
        </p:txBody>
      </p:sp>
    </p:spTree>
    <p:extLst>
      <p:ext uri="{BB962C8B-B14F-4D97-AF65-F5344CB8AC3E}">
        <p14:creationId xmlns:p14="http://schemas.microsoft.com/office/powerpoint/2010/main" val="918792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a:solidFill>
            <a:schemeClr val="bg1"/>
          </a:solidFill>
        </p:spPr>
        <p:txBody>
          <a:bodyPr>
            <a:normAutofit fontScale="90000"/>
          </a:bodyPr>
          <a:lstStyle/>
          <a:p>
            <a:r>
              <a:rPr lang="en-GB" u="sng" dirty="0">
                <a:solidFill>
                  <a:srgbClr val="FF0000"/>
                </a:solidFill>
                <a:effectLst>
                  <a:outerShdw blurRad="38100" dist="38100" dir="2700000" algn="tl">
                    <a:srgbClr val="000000">
                      <a:alpha val="43137"/>
                    </a:srgbClr>
                  </a:outerShdw>
                </a:effectLst>
              </a:rPr>
              <a:t>Partnership Between Parents and Teachers</a:t>
            </a:r>
          </a:p>
        </p:txBody>
      </p:sp>
      <p:sp>
        <p:nvSpPr>
          <p:cNvPr id="3" name="Content Placeholder 2"/>
          <p:cNvSpPr>
            <a:spLocks noGrp="1"/>
          </p:cNvSpPr>
          <p:nvPr>
            <p:ph idx="1"/>
          </p:nvPr>
        </p:nvSpPr>
        <p:spPr>
          <a:xfrm>
            <a:off x="611560" y="1955973"/>
            <a:ext cx="8229600" cy="4641379"/>
          </a:xfrm>
          <a:solidFill>
            <a:schemeClr val="bg1"/>
          </a:solidFill>
        </p:spPr>
        <p:txBody>
          <a:bodyPr vert="horz" lIns="91440" tIns="45720" rIns="91440" bIns="45720" rtlCol="0" anchor="t">
            <a:normAutofit fontScale="77500" lnSpcReduction="20000"/>
          </a:bodyPr>
          <a:lstStyle/>
          <a:p>
            <a:r>
              <a:rPr lang="en-GB" sz="2400" dirty="0"/>
              <a:t>Parents’ Evenings</a:t>
            </a:r>
          </a:p>
          <a:p>
            <a:pPr marL="0" indent="0">
              <a:buNone/>
            </a:pPr>
            <a:r>
              <a:rPr lang="en-GB" sz="2400"/>
              <a:t>    Autumn – </a:t>
            </a:r>
            <a:r>
              <a:rPr lang="en-GB" sz="2400" b="1"/>
              <a:t>Mon 2nd/ Tues 3rd</a:t>
            </a:r>
            <a:endParaRPr lang="en-GB" sz="2400" b="1">
              <a:highlight>
                <a:srgbClr val="FFFF00"/>
              </a:highlight>
              <a:ea typeface="Calibri"/>
              <a:cs typeface="Calibri"/>
            </a:endParaRPr>
          </a:p>
          <a:p>
            <a:pPr marL="0" indent="0">
              <a:buNone/>
            </a:pPr>
            <a:r>
              <a:rPr lang="en-GB" sz="2400"/>
              <a:t>    Spring Term –</a:t>
            </a:r>
            <a:r>
              <a:rPr lang="en-GB" sz="2400" b="1"/>
              <a:t>Mon 22nd/ Tues 23rd</a:t>
            </a:r>
            <a:endParaRPr lang="en-GB" sz="2400" b="1">
              <a:highlight>
                <a:srgbClr val="FFFF00"/>
              </a:highlight>
              <a:ea typeface="Calibri"/>
              <a:cs typeface="Calibri"/>
            </a:endParaRPr>
          </a:p>
          <a:p>
            <a:pPr marL="0" indent="0">
              <a:buNone/>
            </a:pPr>
            <a:endParaRPr lang="en-GB" sz="2400" b="1" dirty="0">
              <a:ea typeface="Calibri"/>
              <a:cs typeface="Calibri"/>
            </a:endParaRPr>
          </a:p>
          <a:p>
            <a:r>
              <a:rPr lang="en-GB" sz="2400" dirty="0"/>
              <a:t>Parent/teacher meetings can be arranged at the office or on Class Dojo. I am also happy to be contacted by email or class dojo or a note, if it is important.</a:t>
            </a:r>
          </a:p>
          <a:p>
            <a:endParaRPr lang="en-GB" sz="2400" dirty="0"/>
          </a:p>
          <a:p>
            <a:r>
              <a:rPr lang="en-GB" sz="2400" dirty="0"/>
              <a:t>Class Museum Spring term</a:t>
            </a:r>
          </a:p>
          <a:p>
            <a:endParaRPr lang="en-GB" sz="2400" dirty="0"/>
          </a:p>
          <a:p>
            <a:r>
              <a:rPr lang="en-GB" sz="2400" dirty="0"/>
              <a:t>Open classrooms each term</a:t>
            </a:r>
          </a:p>
          <a:p>
            <a:endParaRPr lang="en-GB" sz="2400" dirty="0"/>
          </a:p>
          <a:p>
            <a:r>
              <a:rPr lang="en-GB" sz="2400" dirty="0"/>
              <a:t>I post on Class Dojo on a weekly basis, any home-learning, reminders and updates. Also, photos and information about what the children have been learning.</a:t>
            </a:r>
          </a:p>
          <a:p>
            <a:endParaRPr lang="en-GB" sz="2400" dirty="0"/>
          </a:p>
          <a:p>
            <a:r>
              <a:rPr lang="en-GB" sz="2400" dirty="0"/>
              <a:t>Summer Report and Report Discussion (if required)</a:t>
            </a:r>
          </a:p>
          <a:p>
            <a:endParaRPr lang="en-GB" sz="2400" dirty="0">
              <a:solidFill>
                <a:srgbClr val="FF0000"/>
              </a:solidFill>
            </a:endParaRPr>
          </a:p>
          <a:p>
            <a:endParaRPr lang="en-GB" dirty="0">
              <a:solidFill>
                <a:srgbClr val="FFC000"/>
              </a:solidFill>
            </a:endParaRPr>
          </a:p>
          <a:p>
            <a:endParaRPr lang="en-GB" dirty="0">
              <a:solidFill>
                <a:srgbClr val="FFC000"/>
              </a:solidFill>
            </a:endParaRPr>
          </a:p>
        </p:txBody>
      </p:sp>
    </p:spTree>
    <p:extLst>
      <p:ext uri="{BB962C8B-B14F-4D97-AF65-F5344CB8AC3E}">
        <p14:creationId xmlns:p14="http://schemas.microsoft.com/office/powerpoint/2010/main" val="3211289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Effect transition="in" filter="fade">
                                      <p:cBhvr>
                                        <p:cTn id="47"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rPr>
              <a:t>Home-Learning</a:t>
            </a:r>
          </a:p>
        </p:txBody>
      </p:sp>
      <p:sp>
        <p:nvSpPr>
          <p:cNvPr id="3" name="Content Placeholder 2"/>
          <p:cNvSpPr>
            <a:spLocks noGrp="1"/>
          </p:cNvSpPr>
          <p:nvPr>
            <p:ph idx="1"/>
          </p:nvPr>
        </p:nvSpPr>
        <p:spPr>
          <a:xfrm>
            <a:off x="457200" y="1600200"/>
            <a:ext cx="8229600" cy="4781128"/>
          </a:xfrm>
          <a:solidFill>
            <a:schemeClr val="bg1"/>
          </a:solidFill>
        </p:spPr>
        <p:txBody>
          <a:bodyPr>
            <a:normAutofit fontScale="85000" lnSpcReduction="20000"/>
          </a:bodyPr>
          <a:lstStyle/>
          <a:p>
            <a:r>
              <a:rPr lang="en-GB" sz="2000" dirty="0"/>
              <a:t>Children in Year 5 are expected to read 3x a week at home and have their home-learning diary signed (name of book, pages they’ve read and signature). They will also have, spellings (which include Y5/Y6 words) and TTRS. They are expected to complete it in the allocated time, otherwise the children will need to stay in at break to complete it and attend home-learning club on Friday. Once per term they will also have a project. There are also additional ideas on the class page of the website.</a:t>
            </a:r>
          </a:p>
          <a:p>
            <a:endParaRPr lang="en-GB" sz="2000" dirty="0"/>
          </a:p>
          <a:p>
            <a:r>
              <a:rPr lang="en-GB" sz="2000" dirty="0"/>
              <a:t>Y6 home-learning is usually given out on a Fri and handed in by Wed. I am also happy to go through again at break, lunch time before it is due to be handed in on Wed. If there is a valid reason, I am happy to give out home-learning early.</a:t>
            </a:r>
          </a:p>
          <a:p>
            <a:endParaRPr lang="en-GB" sz="2000" dirty="0"/>
          </a:p>
          <a:p>
            <a:r>
              <a:rPr lang="en-GB" sz="2000" dirty="0"/>
              <a:t>Children in Year 6 are expected to complete approximately one hour of Maths and one hour of English home learning each week. This will also include, reading, spelling and TTR. They are expected to complete it in the allocated time, otherwise the children will need to stay in at break to complete it and attend home-learning club on Friday.</a:t>
            </a:r>
          </a:p>
          <a:p>
            <a:endParaRPr lang="en-GB" sz="2000" dirty="0"/>
          </a:p>
          <a:p>
            <a:r>
              <a:rPr lang="en-GB" sz="2000" dirty="0"/>
              <a:t>Year 5 and Year 6 children also have a home learning diary, which enables them to prepare for their transition to secondary school. This needs to be signed each week, and have the name of the book they have been reading and the page numbers. </a:t>
            </a:r>
          </a:p>
          <a:p>
            <a:endParaRPr lang="en-GB" sz="2000" dirty="0">
              <a:solidFill>
                <a:srgbClr val="FF0000"/>
              </a:solidFill>
            </a:endParaRPr>
          </a:p>
        </p:txBody>
      </p:sp>
    </p:spTree>
    <p:extLst>
      <p:ext uri="{BB962C8B-B14F-4D97-AF65-F5344CB8AC3E}">
        <p14:creationId xmlns:p14="http://schemas.microsoft.com/office/powerpoint/2010/main" val="310197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hlinkClick r:id="rId2">
                  <a:extLst>
                    <a:ext uri="{A12FA001-AC4F-418D-AE19-62706E023703}">
                      <ahyp:hlinkClr xmlns:ahyp="http://schemas.microsoft.com/office/drawing/2018/hyperlinkcolor" val="tx"/>
                    </a:ext>
                  </a:extLst>
                </a:hlinkClick>
              </a:rPr>
              <a:t>Help</a:t>
            </a:r>
            <a:r>
              <a:rPr lang="en-GB" u="sng" dirty="0">
                <a:solidFill>
                  <a:srgbClr val="FF0000"/>
                </a:solidFill>
              </a:rPr>
              <a:t> at Home</a:t>
            </a:r>
          </a:p>
        </p:txBody>
      </p:sp>
      <p:sp>
        <p:nvSpPr>
          <p:cNvPr id="3" name="Content Placeholder 2"/>
          <p:cNvSpPr>
            <a:spLocks noGrp="1"/>
          </p:cNvSpPr>
          <p:nvPr>
            <p:ph idx="1"/>
          </p:nvPr>
        </p:nvSpPr>
        <p:spPr>
          <a:solidFill>
            <a:schemeClr val="bg1"/>
          </a:solidFill>
        </p:spPr>
        <p:txBody>
          <a:bodyPr>
            <a:normAutofit fontScale="92500" lnSpcReduction="20000"/>
          </a:bodyPr>
          <a:lstStyle/>
          <a:p>
            <a:r>
              <a:rPr lang="en-GB" sz="2400" dirty="0"/>
              <a:t>Support with home-learning </a:t>
            </a:r>
            <a:r>
              <a:rPr lang="en-GB" sz="2400" dirty="0" err="1"/>
              <a:t>eg</a:t>
            </a:r>
            <a:r>
              <a:rPr lang="en-GB" sz="2400" dirty="0"/>
              <a:t> quiz children on knowledge organisers (see next slide), help learn spellings Times Tables (TTR </a:t>
            </a:r>
            <a:r>
              <a:rPr lang="en-GB" sz="2400" dirty="0" err="1"/>
              <a:t>Rockstars</a:t>
            </a:r>
            <a:r>
              <a:rPr lang="en-GB" sz="2400" dirty="0"/>
              <a:t>). Check home-learning diaries. Use class page on website (Y6 links to support your child)..</a:t>
            </a:r>
          </a:p>
          <a:p>
            <a:r>
              <a:rPr lang="en-GB" sz="2400" dirty="0"/>
              <a:t>Real life maths problems, help with telling the time (digital and analogue)</a:t>
            </a:r>
          </a:p>
          <a:p>
            <a:r>
              <a:rPr lang="en-GB" sz="2400" dirty="0"/>
              <a:t>Encourage Writing and Reading – Hear your child read and sign in home-learning-diary. </a:t>
            </a:r>
          </a:p>
          <a:p>
            <a:r>
              <a:rPr lang="en-GB" sz="2400" dirty="0"/>
              <a:t>Suggested books : Lots are available at Wokingham Library</a:t>
            </a:r>
          </a:p>
          <a:p>
            <a:pPr marL="0" indent="0" algn="ctr">
              <a:buNone/>
            </a:pPr>
            <a:r>
              <a:rPr lang="en-US" sz="1600" u="sng" dirty="0">
                <a:solidFill>
                  <a:srgbClr val="0070C0"/>
                </a:solidFill>
                <a:hlinkClick r:id="rId2">
                  <a:extLst>
                    <a:ext uri="{A12FA001-AC4F-418D-AE19-62706E023703}">
                      <ahyp:hlinkClr xmlns:ahyp="http://schemas.microsoft.com/office/drawing/2018/hyperlinkcolor" val="tx"/>
                    </a:ext>
                  </a:extLst>
                </a:hlinkClick>
              </a:rPr>
              <a:t>https://schoolreadinglist.co.uk/reading-lists-for-ks2-school-pupils/year-5/</a:t>
            </a:r>
            <a:endParaRPr lang="en-GB" sz="1600" dirty="0">
              <a:solidFill>
                <a:srgbClr val="0070C0"/>
              </a:solidFill>
            </a:endParaRPr>
          </a:p>
          <a:p>
            <a:pPr marL="0" indent="0" algn="ctr">
              <a:buNone/>
            </a:pPr>
            <a:endParaRPr lang="en-GB" sz="1800" u="sng" dirty="0">
              <a:solidFill>
                <a:srgbClr val="0070C0"/>
              </a:solidFill>
              <a:hlinkClick r:id="rId3">
                <a:extLst>
                  <a:ext uri="{A12FA001-AC4F-418D-AE19-62706E023703}">
                    <ahyp:hlinkClr xmlns:ahyp="http://schemas.microsoft.com/office/drawing/2018/hyperlinkcolor" val="tx"/>
                  </a:ext>
                </a:extLst>
              </a:hlinkClick>
            </a:endParaRPr>
          </a:p>
          <a:p>
            <a:pPr marL="0" indent="0" algn="ctr">
              <a:buNone/>
            </a:pPr>
            <a:r>
              <a:rPr lang="en-GB" sz="1500" u="sng" dirty="0">
                <a:solidFill>
                  <a:srgbClr val="0070C0"/>
                </a:solidFill>
                <a:hlinkClick r:id="rId3">
                  <a:extLst>
                    <a:ext uri="{A12FA001-AC4F-418D-AE19-62706E023703}">
                      <ahyp:hlinkClr xmlns:ahyp="http://schemas.microsoft.com/office/drawing/2018/hyperlinkcolor" val="tx"/>
                    </a:ext>
                  </a:extLst>
                </a:hlinkClick>
              </a:rPr>
              <a:t>https://schoolreadinglist.co.uk/reading-lists-for-ks2-school-pupils/suggested-reading-list-for-year-6-pupils-ks2-age-10-11/</a:t>
            </a:r>
            <a:endParaRPr lang="en-GB" sz="1500" dirty="0">
              <a:solidFill>
                <a:srgbClr val="0070C0"/>
              </a:solidFill>
            </a:endParaRPr>
          </a:p>
          <a:p>
            <a:endParaRPr lang="en-GB" sz="2400" dirty="0"/>
          </a:p>
          <a:p>
            <a:r>
              <a:rPr lang="en-GB" sz="2400" dirty="0"/>
              <a:t>Help your child to become more independent and responsible. If possible check they have everything ready the night before.</a:t>
            </a:r>
          </a:p>
        </p:txBody>
      </p:sp>
    </p:spTree>
    <p:extLst>
      <p:ext uri="{BB962C8B-B14F-4D97-AF65-F5344CB8AC3E}">
        <p14:creationId xmlns:p14="http://schemas.microsoft.com/office/powerpoint/2010/main" val="4234394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rPr>
              <a:t>Knowledge Organisers</a:t>
            </a:r>
          </a:p>
        </p:txBody>
      </p:sp>
      <p:sp>
        <p:nvSpPr>
          <p:cNvPr id="3" name="Content Placeholder 2"/>
          <p:cNvSpPr>
            <a:spLocks noGrp="1"/>
          </p:cNvSpPr>
          <p:nvPr>
            <p:ph idx="1"/>
          </p:nvPr>
        </p:nvSpPr>
        <p:spPr>
          <a:solidFill>
            <a:schemeClr val="bg1"/>
          </a:solidFill>
        </p:spPr>
        <p:txBody>
          <a:bodyPr>
            <a:noAutofit/>
          </a:bodyPr>
          <a:lstStyle/>
          <a:p>
            <a:pPr marL="0" indent="0" fontAlgn="base">
              <a:buNone/>
            </a:pPr>
            <a:r>
              <a:rPr lang="en-GB" sz="1800" b="1" u="sng" dirty="0"/>
              <a:t>What is a Knowledge Organiser:</a:t>
            </a:r>
            <a:r>
              <a:rPr lang="en-GB" sz="1800" dirty="0"/>
              <a:t> </a:t>
            </a:r>
          </a:p>
          <a:p>
            <a:pPr marL="0" indent="0" fontAlgn="base">
              <a:buNone/>
            </a:pPr>
            <a:r>
              <a:rPr lang="en-GB" sz="2000" dirty="0"/>
              <a:t>Knowledge Organisers contain the essential information and vocabulary that will help your child access a new topic in class. The Knowledge Organisers are also designed to be used at home to help children learn the key facts and information. Your child will be learning the same information, as part of their learning in class. </a:t>
            </a:r>
          </a:p>
          <a:p>
            <a:pPr marL="0" indent="0" fontAlgn="base">
              <a:buNone/>
            </a:pPr>
            <a:r>
              <a:rPr lang="en-GB" sz="1800" b="1" dirty="0"/>
              <a:t> </a:t>
            </a:r>
            <a:endParaRPr lang="en-GB" sz="1800" dirty="0"/>
          </a:p>
          <a:p>
            <a:pPr marL="0" indent="0" fontAlgn="base">
              <a:buNone/>
            </a:pPr>
            <a:r>
              <a:rPr lang="en-GB" sz="2000" b="1" u="sng" dirty="0"/>
              <a:t>How are they used in class:</a:t>
            </a:r>
            <a:r>
              <a:rPr lang="en-GB" sz="2000" dirty="0"/>
              <a:t> </a:t>
            </a:r>
          </a:p>
          <a:p>
            <a:pPr marL="0" indent="0" fontAlgn="base">
              <a:buNone/>
            </a:pPr>
            <a:r>
              <a:rPr lang="en-GB" sz="2000" dirty="0"/>
              <a:t>A Knowledge Organiser will be given to a child prior to the start of a new topic. The teacher will read through it with the child and explain it to them. All the knowledge organisers for the term are on the class page of the website (art, computing, French, history, geography, PHSE. Religion and worldviews). The Knowledge Organisers will be used in lessons and constantly referred back to. Key Stage 2 children will have a quizzes on the key information.</a:t>
            </a:r>
            <a:endParaRPr lang="en-GB" sz="1800" dirty="0"/>
          </a:p>
          <a:p>
            <a:pPr marL="0" indent="0" fontAlgn="base">
              <a:buNone/>
            </a:pPr>
            <a:r>
              <a:rPr lang="en-GB" sz="1100" dirty="0">
                <a:solidFill>
                  <a:srgbClr val="FF0000"/>
                </a:solidFill>
              </a:rPr>
              <a:t> </a:t>
            </a:r>
          </a:p>
          <a:p>
            <a:endParaRPr lang="en-GB" sz="1100" dirty="0">
              <a:solidFill>
                <a:srgbClr val="FF0000"/>
              </a:solidFill>
            </a:endParaRPr>
          </a:p>
        </p:txBody>
      </p:sp>
    </p:spTree>
    <p:extLst>
      <p:ext uri="{BB962C8B-B14F-4D97-AF65-F5344CB8AC3E}">
        <p14:creationId xmlns:p14="http://schemas.microsoft.com/office/powerpoint/2010/main" val="1587867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26170"/>
          </a:xfrm>
          <a:solidFill>
            <a:schemeClr val="bg1"/>
          </a:solidFill>
        </p:spPr>
        <p:txBody>
          <a:bodyPr>
            <a:noAutofit/>
          </a:bodyPr>
          <a:lstStyle/>
          <a:p>
            <a:r>
              <a:rPr lang="en-GB" sz="3200" b="1" u="sng" dirty="0">
                <a:solidFill>
                  <a:srgbClr val="FF0000"/>
                </a:solidFill>
              </a:rPr>
              <a:t>How you can support your child with their Knowledge Organisers:</a:t>
            </a:r>
            <a:r>
              <a:rPr lang="en-GB" sz="3200" dirty="0">
                <a:solidFill>
                  <a:srgbClr val="FF0000"/>
                </a:solidFill>
              </a:rPr>
              <a:t> </a:t>
            </a:r>
            <a:br>
              <a:rPr lang="en-GB" sz="3200" dirty="0">
                <a:solidFill>
                  <a:srgbClr val="FF0000"/>
                </a:solidFill>
              </a:rPr>
            </a:br>
            <a:endParaRPr lang="en-GB" sz="3200" dirty="0"/>
          </a:p>
        </p:txBody>
      </p:sp>
      <p:sp>
        <p:nvSpPr>
          <p:cNvPr id="3" name="Content Placeholder 2"/>
          <p:cNvSpPr>
            <a:spLocks noGrp="1"/>
          </p:cNvSpPr>
          <p:nvPr>
            <p:ph idx="1"/>
          </p:nvPr>
        </p:nvSpPr>
        <p:spPr>
          <a:xfrm>
            <a:off x="457200" y="1916832"/>
            <a:ext cx="8229600" cy="4209331"/>
          </a:xfrm>
          <a:solidFill>
            <a:schemeClr val="bg1"/>
          </a:solidFill>
        </p:spPr>
        <p:txBody>
          <a:bodyPr>
            <a:normAutofit fontScale="25000" lnSpcReduction="20000"/>
          </a:bodyPr>
          <a:lstStyle/>
          <a:p>
            <a:pPr fontAlgn="base"/>
            <a:endParaRPr lang="en-GB" dirty="0">
              <a:solidFill>
                <a:srgbClr val="FF0000"/>
              </a:solidFill>
            </a:endParaRPr>
          </a:p>
          <a:p>
            <a:pPr fontAlgn="base"/>
            <a:r>
              <a:rPr lang="en-GB" sz="5600" b="1" dirty="0"/>
              <a:t>Children read the information from the Knowledge Organiser at regular points throughout the half term (ideally with an adult).  </a:t>
            </a:r>
          </a:p>
          <a:p>
            <a:pPr marL="0" indent="0" fontAlgn="base">
              <a:buNone/>
            </a:pPr>
            <a:endParaRPr lang="en-GB" sz="5600" b="1" dirty="0"/>
          </a:p>
          <a:p>
            <a:pPr fontAlgn="base"/>
            <a:r>
              <a:rPr lang="en-GB" sz="5600" b="1" dirty="0"/>
              <a:t>Discuss the information together, focussing on your child reading and understanding the information contained.  </a:t>
            </a:r>
          </a:p>
          <a:p>
            <a:pPr marL="0" indent="0" fontAlgn="base">
              <a:buNone/>
            </a:pPr>
            <a:endParaRPr lang="en-GB" sz="5600" b="1" dirty="0"/>
          </a:p>
          <a:p>
            <a:pPr fontAlgn="base"/>
            <a:r>
              <a:rPr lang="en-GB" sz="5600" b="1" dirty="0"/>
              <a:t>Revisit the document regularly over the half term and ask your child what else they have learnt in class that expands upon the facts in the Knowledge Organiser.  </a:t>
            </a:r>
          </a:p>
          <a:p>
            <a:pPr fontAlgn="base"/>
            <a:endParaRPr lang="en-GB" sz="5600" b="1" dirty="0"/>
          </a:p>
          <a:p>
            <a:pPr fontAlgn="base"/>
            <a:r>
              <a:rPr lang="en-GB" sz="5600" b="1" dirty="0"/>
              <a:t>Discuss the new vocabulary on the Knowledge Organiser and model using these words in a sentence, or discuss definitions to help your child develop their understanding of these new words.   </a:t>
            </a:r>
          </a:p>
          <a:p>
            <a:pPr marL="0" indent="0" fontAlgn="base">
              <a:buNone/>
            </a:pPr>
            <a:endParaRPr lang="en-GB" sz="5600" b="1" dirty="0"/>
          </a:p>
          <a:p>
            <a:pPr fontAlgn="base"/>
            <a:r>
              <a:rPr lang="en-GB" sz="5600" b="1" dirty="0"/>
              <a:t>Help your child to develop their understanding of their topic by visiting the library to borrow some information books (library staff will be able to help you to locate relevant books); research on the internet with adult support and supervision.   </a:t>
            </a:r>
          </a:p>
          <a:p>
            <a:pPr marL="0" indent="0" fontAlgn="base">
              <a:buNone/>
            </a:pPr>
            <a:r>
              <a:rPr lang="en-GB" sz="5600" b="1" dirty="0"/>
              <a:t> </a:t>
            </a:r>
          </a:p>
          <a:p>
            <a:pPr fontAlgn="base"/>
            <a:r>
              <a:rPr lang="en-GB" sz="5600" b="1" dirty="0"/>
              <a:t>They shouldn’t place any unnecessary stress upon a child and should be a wonderful opportunity for you to be part of the learning process. We are confident that these Knowledge Organisers will help children to develop knowledge on a wide range of topics and will significantly improve their vocabulary and understanding. This will then help them to be more confident in class and help to develop their reading and writing skills across the curriculum.  </a:t>
            </a:r>
            <a:r>
              <a:rPr lang="en-GB" sz="5600" dirty="0"/>
              <a:t> </a:t>
            </a:r>
          </a:p>
          <a:p>
            <a:endParaRPr lang="en-GB" sz="4000" b="1" dirty="0"/>
          </a:p>
        </p:txBody>
      </p:sp>
    </p:spTree>
    <p:extLst>
      <p:ext uri="{BB962C8B-B14F-4D97-AF65-F5344CB8AC3E}">
        <p14:creationId xmlns:p14="http://schemas.microsoft.com/office/powerpoint/2010/main" val="3854784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0B9B3-B355-4402-B54A-4DB93B393628}"/>
              </a:ext>
            </a:extLst>
          </p:cNvPr>
          <p:cNvSpPr>
            <a:spLocks noGrp="1"/>
          </p:cNvSpPr>
          <p:nvPr>
            <p:ph type="title"/>
          </p:nvPr>
        </p:nvSpPr>
        <p:spPr>
          <a:solidFill>
            <a:schemeClr val="bg1"/>
          </a:solidFill>
        </p:spPr>
        <p:txBody>
          <a:bodyPr/>
          <a:lstStyle/>
          <a:p>
            <a:r>
              <a:rPr lang="en-GB" dirty="0">
                <a:solidFill>
                  <a:srgbClr val="FF0000"/>
                </a:solidFill>
              </a:rPr>
              <a:t>Thank you for listening</a:t>
            </a:r>
          </a:p>
        </p:txBody>
      </p:sp>
      <p:sp>
        <p:nvSpPr>
          <p:cNvPr id="3" name="Content Placeholder 2">
            <a:extLst>
              <a:ext uri="{FF2B5EF4-FFF2-40B4-BE49-F238E27FC236}">
                <a16:creationId xmlns:a16="http://schemas.microsoft.com/office/drawing/2014/main" id="{FE8E5DE8-06AB-4E99-840C-1D80D47E891B}"/>
              </a:ext>
            </a:extLst>
          </p:cNvPr>
          <p:cNvSpPr>
            <a:spLocks noGrp="1"/>
          </p:cNvSpPr>
          <p:nvPr>
            <p:ph idx="1"/>
          </p:nvPr>
        </p:nvSpPr>
        <p:spPr>
          <a:xfrm>
            <a:off x="457200" y="1600200"/>
            <a:ext cx="8229600" cy="4525963"/>
          </a:xfrm>
          <a:solidFill>
            <a:schemeClr val="bg1"/>
          </a:solidFill>
        </p:spPr>
        <p:txBody>
          <a:bodyPr/>
          <a:lstStyle/>
          <a:p>
            <a:r>
              <a:rPr lang="en-GB" dirty="0"/>
              <a:t>Any questions???</a:t>
            </a:r>
          </a:p>
        </p:txBody>
      </p:sp>
    </p:spTree>
    <p:extLst>
      <p:ext uri="{BB962C8B-B14F-4D97-AF65-F5344CB8AC3E}">
        <p14:creationId xmlns:p14="http://schemas.microsoft.com/office/powerpoint/2010/main" val="37080969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aad0204-8fc8-4179-8a7e-c9b8dad42899" xsi:nil="true"/>
    <MigrationWizIdPermissions xmlns="5aad0204-8fc8-4179-8a7e-c9b8dad42899" xsi:nil="true"/>
    <MigrationWizIdVersion xmlns="5aad0204-8fc8-4179-8a7e-c9b8dad42899" xsi:nil="true"/>
    <MigrationWizId xmlns="5aad0204-8fc8-4179-8a7e-c9b8dad4289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1FDB491708BB4699706DD3A8CC8CAA" ma:contentTypeVersion="17" ma:contentTypeDescription="Create a new document." ma:contentTypeScope="" ma:versionID="be3736b5130ef1a0324cdcbc37d90e43">
  <xsd:schema xmlns:xsd="http://www.w3.org/2001/XMLSchema" xmlns:xs="http://www.w3.org/2001/XMLSchema" xmlns:p="http://schemas.microsoft.com/office/2006/metadata/properties" xmlns:ns3="5aad0204-8fc8-4179-8a7e-c9b8dad42899" targetNamespace="http://schemas.microsoft.com/office/2006/metadata/properties" ma:root="true" ma:fieldsID="fa9bf56b959bc2097ddc419683058e91" ns3:_="">
    <xsd:import namespace="5aad0204-8fc8-4179-8a7e-c9b8dad42899"/>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ObjectDetectorVersions" minOccurs="0"/>
                <xsd:element ref="ns3:MediaServiceAutoTags" minOccurs="0"/>
                <xsd:element ref="ns3:MediaLengthInSeconds"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SearchProperties" minOccurs="0"/>
                <xsd:element ref="ns3:MediaServiceSystemTag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ad0204-8fc8-4179-8a7e-c9b8dad42899"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926A5E-510C-4D5E-A0B2-449713D6147B}">
  <ds:schemaRefs>
    <ds:schemaRef ds:uri="http://schemas.microsoft.com/sharepoint/v3/contenttype/forms"/>
  </ds:schemaRefs>
</ds:datastoreItem>
</file>

<file path=customXml/itemProps2.xml><?xml version="1.0" encoding="utf-8"?>
<ds:datastoreItem xmlns:ds="http://schemas.openxmlformats.org/officeDocument/2006/customXml" ds:itemID="{B434B7A7-B581-4619-B760-CC6905E9918F}">
  <ds:schemaRefs>
    <ds:schemaRef ds:uri="http://purl.org/dc/terms/"/>
    <ds:schemaRef ds:uri="http://purl.org/dc/dcmitype/"/>
    <ds:schemaRef ds:uri="http://www.w3.org/XML/1998/namespace"/>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5aad0204-8fc8-4179-8a7e-c9b8dad42899"/>
    <ds:schemaRef ds:uri="http://schemas.microsoft.com/office/2006/metadata/properties"/>
  </ds:schemaRefs>
</ds:datastoreItem>
</file>

<file path=customXml/itemProps3.xml><?xml version="1.0" encoding="utf-8"?>
<ds:datastoreItem xmlns:ds="http://schemas.openxmlformats.org/officeDocument/2006/customXml" ds:itemID="{0DCB20D9-8799-4DF2-9E2B-21A585BACB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ad0204-8fc8-4179-8a7e-c9b8dad428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32246</TotalTime>
  <Words>1441</Words>
  <Application>Microsoft Office PowerPoint</Application>
  <PresentationFormat>On-screen Show (4:3)</PresentationFormat>
  <Paragraphs>129</Paragraphs>
  <Slides>22</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Welcome to Year 6. </vt:lpstr>
      <vt:lpstr>Expectations in Sycamore Class</vt:lpstr>
      <vt:lpstr>PowerPoint Presentation</vt:lpstr>
      <vt:lpstr>PowerPoint Presentation</vt:lpstr>
      <vt:lpstr>PowerPoint Presentation</vt:lpstr>
      <vt:lpstr>PowerPoint Presentation</vt:lpstr>
      <vt:lpstr>PowerPoint Presentation</vt:lpstr>
      <vt:lpstr>PowerPoint Presentation</vt:lpstr>
      <vt:lpstr>Equipment and Uniform</vt:lpstr>
      <vt:lpstr>PowerPoint Presentation</vt:lpstr>
      <vt:lpstr>PowerPoint Presentation</vt:lpstr>
      <vt:lpstr>PowerPoint Presentation</vt:lpstr>
      <vt:lpstr>PowerPoint Presentation</vt:lpstr>
      <vt:lpstr>Rewards and Responsibilities</vt:lpstr>
      <vt:lpstr>Enrichment and Dates for the Diary</vt:lpstr>
      <vt:lpstr>Enrichment and Events </vt:lpstr>
      <vt:lpstr>Partnership Between Parents and Teachers</vt:lpstr>
      <vt:lpstr>Home-Learning</vt:lpstr>
      <vt:lpstr>Help at Home</vt:lpstr>
      <vt:lpstr>Knowledge Organisers</vt:lpstr>
      <vt:lpstr>How you can support your child with their Knowledge Organisers:  </vt:lpstr>
      <vt:lpstr>Thank you for listening</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Four!</dc:title>
  <dc:creator>Florence</dc:creator>
  <cp:lastModifiedBy>Heather Barnes</cp:lastModifiedBy>
  <cp:revision>238</cp:revision>
  <cp:lastPrinted>2022-09-07T13:00:43Z</cp:lastPrinted>
  <dcterms:created xsi:type="dcterms:W3CDTF">2014-06-07T09:38:15Z</dcterms:created>
  <dcterms:modified xsi:type="dcterms:W3CDTF">2026-09-04T15:25:57Z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0x010100071FDB491708BB4699706DD3A8CC8CAA</vt:lpwstr>
  </property>
  <property fmtid="{D5CDD505-2E9C-101B-9397-08002B2CF9AE}" pid="3" name="Order">
    <vt:r8>5852800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ies>
</file>