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256" r:id="rId5"/>
    <p:sldId id="259" r:id="rId6"/>
    <p:sldId id="296" r:id="rId7"/>
    <p:sldId id="294" r:id="rId8"/>
    <p:sldId id="293" r:id="rId9"/>
    <p:sldId id="306" r:id="rId10"/>
    <p:sldId id="283" r:id="rId11"/>
    <p:sldId id="307" r:id="rId12"/>
    <p:sldId id="309" r:id="rId13"/>
    <p:sldId id="302" r:id="rId14"/>
    <p:sldId id="301" r:id="rId15"/>
    <p:sldId id="305" r:id="rId16"/>
    <p:sldId id="266" r:id="rId17"/>
    <p:sldId id="267" r:id="rId18"/>
    <p:sldId id="298" r:id="rId19"/>
    <p:sldId id="274" r:id="rId20"/>
    <p:sldId id="303" r:id="rId21"/>
    <p:sldId id="310" r:id="rId22"/>
    <p:sldId id="278" r:id="rId23"/>
    <p:sldId id="279" r:id="rId24"/>
    <p:sldId id="304" r:id="rId2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7D4E2E-3C58-4844-5EAF-5452ABA2225F}" v="123" dt="2026-08-18T09:36:08.3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22" autoAdjust="0"/>
    <p:restoredTop sz="96856" autoAdjust="0"/>
  </p:normalViewPr>
  <p:slideViewPr>
    <p:cSldViewPr>
      <p:cViewPr varScale="1">
        <p:scale>
          <a:sx n="73" d="100"/>
          <a:sy n="73" d="100"/>
        </p:scale>
        <p:origin x="908"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686E0A6E-0377-4BF5-B3F1-554AA7BEAE98}" type="datetimeFigureOut">
              <a:rPr lang="en-GB" smtClean="0"/>
              <a:t>04/09/2026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F995A4E-E334-4EE9-92F4-F530150D5181}" type="slidenum">
              <a:rPr lang="en-GB" smtClean="0"/>
              <a:t>‹#›</a:t>
            </a:fld>
            <a:endParaRPr lang="en-GB"/>
          </a:p>
        </p:txBody>
      </p:sp>
    </p:spTree>
    <p:extLst>
      <p:ext uri="{BB962C8B-B14F-4D97-AF65-F5344CB8AC3E}">
        <p14:creationId xmlns:p14="http://schemas.microsoft.com/office/powerpoint/2010/main" val="3863025577"/>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13.44538" units="1/cm"/>
          <inkml:channelProperty channel="Y" name="resolution" value="13.43284" units="1/cm"/>
          <inkml:channelProperty channel="T" name="resolution" value="1" units="1/dev"/>
        </inkml:channelProperties>
      </inkml:inkSource>
      <inkml:timestamp xml:id="ts0" timeString="2022-09-09T12:04:19.108"/>
    </inkml:context>
    <inkml:brush xml:id="br0">
      <inkml:brushProperty name="width" value="0.06667" units="cm"/>
      <inkml:brushProperty name="height" value="0.06667" units="cm"/>
      <inkml:brushProperty name="fitToCurve" value="1"/>
    </inkml:brush>
  </inkml:definitions>
  <inkml:trace contextRef="#ctx0" brushRef="#br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31325B5-729C-4258-8DD2-60A0C8E4D2BC}" type="datetimeFigureOut">
              <a:rPr lang="en-GB" smtClean="0"/>
              <a:t>04/09/2026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194E0B39-204F-455A-93A0-8844486D307A}" type="slidenum">
              <a:rPr lang="en-GB" smtClean="0"/>
              <a:t>‹#›</a:t>
            </a:fld>
            <a:endParaRPr lang="en-GB"/>
          </a:p>
        </p:txBody>
      </p:sp>
    </p:spTree>
    <p:extLst>
      <p:ext uri="{BB962C8B-B14F-4D97-AF65-F5344CB8AC3E}">
        <p14:creationId xmlns:p14="http://schemas.microsoft.com/office/powerpoint/2010/main" val="3984451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4E0B39-204F-455A-93A0-8844486D307A}" type="slidenum">
              <a:rPr lang="en-GB" smtClean="0"/>
              <a:t>4</a:t>
            </a:fld>
            <a:endParaRPr lang="en-GB"/>
          </a:p>
        </p:txBody>
      </p:sp>
    </p:spTree>
    <p:extLst>
      <p:ext uri="{BB962C8B-B14F-4D97-AF65-F5344CB8AC3E}">
        <p14:creationId xmlns:p14="http://schemas.microsoft.com/office/powerpoint/2010/main" val="3675051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4E0B39-204F-455A-93A0-8844486D307A}" type="slidenum">
              <a:rPr lang="en-GB" smtClean="0"/>
              <a:t>11</a:t>
            </a:fld>
            <a:endParaRPr lang="en-GB"/>
          </a:p>
        </p:txBody>
      </p:sp>
    </p:spTree>
    <p:extLst>
      <p:ext uri="{BB962C8B-B14F-4D97-AF65-F5344CB8AC3E}">
        <p14:creationId xmlns:p14="http://schemas.microsoft.com/office/powerpoint/2010/main" val="78526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4E0B39-204F-455A-93A0-8844486D307A}" type="slidenum">
              <a:rPr lang="en-GB" smtClean="0"/>
              <a:t>13</a:t>
            </a:fld>
            <a:endParaRPr lang="en-GB"/>
          </a:p>
        </p:txBody>
      </p:sp>
    </p:spTree>
    <p:extLst>
      <p:ext uri="{BB962C8B-B14F-4D97-AF65-F5344CB8AC3E}">
        <p14:creationId xmlns:p14="http://schemas.microsoft.com/office/powerpoint/2010/main" val="499247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526701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4006860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911262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B4B18F5-7EEA-4C2C-BBCD-9E2F042E537F}"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555052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B4B18F5-7EEA-4C2C-BBCD-9E2F042E537F}" type="datetimeFigureOut">
              <a:rPr lang="en-GB" smtClean="0"/>
              <a:t>04/09/2026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882350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B4B18F5-7EEA-4C2C-BBCD-9E2F042E537F}" type="datetimeFigureOut">
              <a:rPr lang="en-GB" smtClean="0"/>
              <a:t>04/09/2026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662939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4B18F5-7EEA-4C2C-BBCD-9E2F042E537F}" type="datetimeFigureOut">
              <a:rPr lang="en-GB" smtClean="0"/>
              <a:t>04/09/2026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1681640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4B18F5-7EEA-4C2C-BBCD-9E2F042E537F}"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42947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4B18F5-7EEA-4C2C-BBCD-9E2F042E537F}"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999826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3117589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4B18F5-7EEA-4C2C-BBCD-9E2F042E537F}"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E0CAD-1E37-4507-82C6-9E928673B51E}" type="slidenum">
              <a:rPr lang="en-GB" smtClean="0"/>
              <a:t>‹#›</a:t>
            </a:fld>
            <a:endParaRPr lang="en-GB"/>
          </a:p>
        </p:txBody>
      </p:sp>
    </p:spTree>
    <p:extLst>
      <p:ext uri="{BB962C8B-B14F-4D97-AF65-F5344CB8AC3E}">
        <p14:creationId xmlns:p14="http://schemas.microsoft.com/office/powerpoint/2010/main" val="561288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4B18F5-7EEA-4C2C-BBCD-9E2F042E537F}" type="datetimeFigureOut">
              <a:rPr lang="en-GB" smtClean="0"/>
              <a:t>04/09/2026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E0CAD-1E37-4507-82C6-9E928673B51E}" type="slidenum">
              <a:rPr lang="en-GB" smtClean="0"/>
              <a:t>‹#›</a:t>
            </a:fld>
            <a:endParaRPr lang="en-GB"/>
          </a:p>
        </p:txBody>
      </p:sp>
    </p:spTree>
    <p:extLst>
      <p:ext uri="{BB962C8B-B14F-4D97-AF65-F5344CB8AC3E}">
        <p14:creationId xmlns:p14="http://schemas.microsoft.com/office/powerpoint/2010/main" val="3818429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schoolreadinglist.co.uk/reading-lists-for-ks2-school-pupils/suggested-reading-list-for-year-6-pupils-ks2-age-10-11/" TargetMode="External"/><Relationship Id="rId2" Type="http://schemas.openxmlformats.org/officeDocument/2006/relationships/hyperlink" Target="https://schoolreadinglist.co.uk/reading-lists-for-ks2-school-pupils/year-5/"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060849"/>
            <a:ext cx="7772400" cy="1800200"/>
          </a:xfrm>
          <a:solidFill>
            <a:schemeClr val="bg1"/>
          </a:solidFill>
        </p:spPr>
        <p:txBody>
          <a:bodyPr>
            <a:normAutofit/>
          </a:bodyPr>
          <a:lstStyle/>
          <a:p>
            <a:r>
              <a:rPr lang="en-GB" sz="5400" b="1" dirty="0">
                <a:solidFill>
                  <a:srgbClr val="FF0000"/>
                </a:solidFill>
                <a:effectLst>
                  <a:outerShdw blurRad="38100" dist="38100" dir="2700000" algn="tl">
                    <a:srgbClr val="000000">
                      <a:alpha val="43137"/>
                    </a:srgbClr>
                  </a:outerShdw>
                </a:effectLst>
                <a:latin typeface="Calibri" panose="020F0502020204030204" pitchFamily="34" charset="0"/>
              </a:rPr>
              <a:t>Welcome to Year 5. </a:t>
            </a:r>
          </a:p>
        </p:txBody>
      </p:sp>
      <p:sp>
        <p:nvSpPr>
          <p:cNvPr id="3" name="Subtitle 2"/>
          <p:cNvSpPr>
            <a:spLocks noGrp="1"/>
          </p:cNvSpPr>
          <p:nvPr>
            <p:ph type="subTitle" idx="1"/>
          </p:nvPr>
        </p:nvSpPr>
        <p:spPr>
          <a:xfrm>
            <a:off x="1403648" y="4293096"/>
            <a:ext cx="6400800" cy="1752600"/>
          </a:xfrm>
          <a:solidFill>
            <a:schemeClr val="bg1"/>
          </a:solidFill>
        </p:spPr>
        <p:txBody>
          <a:bodyPr/>
          <a:lstStyle/>
          <a:p>
            <a:endParaRPr lang="en-GB" dirty="0">
              <a:solidFill>
                <a:srgbClr val="FF0000"/>
              </a:solidFill>
            </a:endParaRPr>
          </a:p>
          <a:p>
            <a:endParaRPr lang="en-GB" dirty="0">
              <a:solidFill>
                <a:srgbClr val="FF0000"/>
              </a:solidFill>
            </a:endParaRPr>
          </a:p>
        </p:txBody>
      </p:sp>
      <p:pic>
        <p:nvPicPr>
          <p:cNvPr id="7" name="Picture 6">
            <a:extLst>
              <a:ext uri="{FF2B5EF4-FFF2-40B4-BE49-F238E27FC236}">
                <a16:creationId xmlns:a16="http://schemas.microsoft.com/office/drawing/2014/main" id="{29D4EEB0-DA8B-4939-BFBD-FB535F7E04C5}"/>
              </a:ext>
            </a:extLst>
          </p:cNvPr>
          <p:cNvPicPr>
            <a:picLocks noChangeAspect="1"/>
          </p:cNvPicPr>
          <p:nvPr/>
        </p:nvPicPr>
        <p:blipFill>
          <a:blip r:embed="rId2"/>
          <a:stretch>
            <a:fillRect/>
          </a:stretch>
        </p:blipFill>
        <p:spPr>
          <a:xfrm>
            <a:off x="1497056" y="4509120"/>
            <a:ext cx="6230219" cy="1428949"/>
          </a:xfrm>
          <a:prstGeom prst="rect">
            <a:avLst/>
          </a:prstGeom>
        </p:spPr>
      </p:pic>
      <p:pic>
        <p:nvPicPr>
          <p:cNvPr id="8" name="Picture 7">
            <a:extLst>
              <a:ext uri="{FF2B5EF4-FFF2-40B4-BE49-F238E27FC236}">
                <a16:creationId xmlns:a16="http://schemas.microsoft.com/office/drawing/2014/main" id="{1D6B620A-B850-4993-BAB4-F8E7443ADEEC}"/>
              </a:ext>
            </a:extLst>
          </p:cNvPr>
          <p:cNvPicPr>
            <a:picLocks noChangeAspect="1"/>
          </p:cNvPicPr>
          <p:nvPr/>
        </p:nvPicPr>
        <p:blipFill>
          <a:blip r:embed="rId3"/>
          <a:stretch>
            <a:fillRect/>
          </a:stretch>
        </p:blipFill>
        <p:spPr>
          <a:xfrm>
            <a:off x="3563888" y="341976"/>
            <a:ext cx="1392244" cy="1286826"/>
          </a:xfrm>
          <a:prstGeom prst="rect">
            <a:avLst/>
          </a:prstGeom>
        </p:spPr>
      </p:pic>
    </p:spTree>
    <p:extLst>
      <p:ext uri="{BB962C8B-B14F-4D97-AF65-F5344CB8AC3E}">
        <p14:creationId xmlns:p14="http://schemas.microsoft.com/office/powerpoint/2010/main" val="1212453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solidFill>
                  <a:srgbClr val="FF0000"/>
                </a:solidFill>
                <a:effectLst>
                  <a:outerShdw blurRad="38100" dist="38100" dir="2700000" algn="tl">
                    <a:srgbClr val="000000">
                      <a:alpha val="43137"/>
                    </a:srgbClr>
                  </a:outerShdw>
                </a:effectLst>
              </a:rPr>
              <a:t>Expectations in Sycamore Class</a:t>
            </a:r>
          </a:p>
        </p:txBody>
      </p:sp>
      <p:sp>
        <p:nvSpPr>
          <p:cNvPr id="3" name="Content Placeholder 2"/>
          <p:cNvSpPr>
            <a:spLocks noGrp="1"/>
          </p:cNvSpPr>
          <p:nvPr>
            <p:ph idx="1"/>
          </p:nvPr>
        </p:nvSpPr>
        <p:spPr>
          <a:xfrm>
            <a:off x="107504" y="1700808"/>
            <a:ext cx="8856984" cy="4637112"/>
          </a:xfrm>
          <a:solidFill>
            <a:schemeClr val="bg1"/>
          </a:solidFill>
        </p:spPr>
        <p:txBody>
          <a:bodyPr>
            <a:normAutofit fontScale="25000" lnSpcReduction="20000"/>
          </a:bodyPr>
          <a:lstStyle/>
          <a:p>
            <a:pPr fontAlgn="base"/>
            <a:r>
              <a:rPr lang="en-GB" sz="7200" b="1" dirty="0">
                <a:solidFill>
                  <a:srgbClr val="FF0000"/>
                </a:solidFill>
              </a:rPr>
              <a:t>Follow our “EXPECTED BEHAVIOURS:”</a:t>
            </a:r>
            <a:endParaRPr lang="en-GB" sz="7200" dirty="0">
              <a:solidFill>
                <a:srgbClr val="FF0000"/>
              </a:solidFill>
            </a:endParaRPr>
          </a:p>
          <a:p>
            <a:pPr marL="0" indent="0" algn="ctr" fontAlgn="base">
              <a:buNone/>
            </a:pPr>
            <a:r>
              <a:rPr lang="en-GB" sz="7200" dirty="0">
                <a:solidFill>
                  <a:srgbClr val="FF0000"/>
                </a:solidFill>
              </a:rPr>
              <a:t>Follow instructions </a:t>
            </a:r>
          </a:p>
          <a:p>
            <a:pPr marL="0" indent="0" algn="ctr" fontAlgn="base">
              <a:buNone/>
            </a:pPr>
            <a:r>
              <a:rPr lang="en-GB" sz="7200" dirty="0">
                <a:solidFill>
                  <a:srgbClr val="FF0000"/>
                </a:solidFill>
              </a:rPr>
              <a:t>Listen to others </a:t>
            </a:r>
          </a:p>
          <a:p>
            <a:pPr marL="0" indent="0" algn="ctr" fontAlgn="base">
              <a:buNone/>
            </a:pPr>
            <a:r>
              <a:rPr lang="en-GB" sz="7200" dirty="0">
                <a:solidFill>
                  <a:srgbClr val="FF0000"/>
                </a:solidFill>
              </a:rPr>
              <a:t>Respond appropriately </a:t>
            </a:r>
          </a:p>
          <a:p>
            <a:pPr marL="0" indent="0" algn="ctr" fontAlgn="base">
              <a:buNone/>
            </a:pPr>
            <a:r>
              <a:rPr lang="en-GB" sz="7200" dirty="0">
                <a:solidFill>
                  <a:srgbClr val="FF0000"/>
                </a:solidFill>
              </a:rPr>
              <a:t>Keep hands, feet and objects to yourself </a:t>
            </a:r>
          </a:p>
          <a:p>
            <a:pPr marL="0" indent="0" algn="ctr" fontAlgn="base">
              <a:buNone/>
            </a:pPr>
            <a:r>
              <a:rPr lang="en-GB" sz="7200" dirty="0">
                <a:solidFill>
                  <a:srgbClr val="FF0000"/>
                </a:solidFill>
              </a:rPr>
              <a:t>Be respectful and kind </a:t>
            </a:r>
          </a:p>
          <a:p>
            <a:pPr fontAlgn="base"/>
            <a:endParaRPr lang="en-GB" sz="7200" dirty="0">
              <a:solidFill>
                <a:srgbClr val="FF0000"/>
              </a:solidFill>
            </a:endParaRPr>
          </a:p>
          <a:p>
            <a:pPr fontAlgn="base"/>
            <a:r>
              <a:rPr lang="en-GB" sz="7200" b="1" dirty="0">
                <a:solidFill>
                  <a:srgbClr val="FF0000"/>
                </a:solidFill>
              </a:rPr>
              <a:t>Live our School Values:  </a:t>
            </a:r>
            <a:endParaRPr lang="en-GB" sz="7200" dirty="0">
              <a:solidFill>
                <a:srgbClr val="FF0000"/>
              </a:solidFill>
            </a:endParaRPr>
          </a:p>
          <a:p>
            <a:pPr marL="0" indent="0" algn="ctr" fontAlgn="base">
              <a:buNone/>
            </a:pPr>
            <a:r>
              <a:rPr lang="en-GB" sz="7200" dirty="0">
                <a:solidFill>
                  <a:srgbClr val="FF0000"/>
                </a:solidFill>
              </a:rPr>
              <a:t>Love, Respect, Aspiration and Courage</a:t>
            </a:r>
          </a:p>
          <a:p>
            <a:pPr marL="0" indent="0">
              <a:buNone/>
            </a:pPr>
            <a:endParaRPr lang="en-GB" sz="7200" dirty="0">
              <a:solidFill>
                <a:srgbClr val="FF0000"/>
              </a:solidFill>
            </a:endParaRPr>
          </a:p>
          <a:p>
            <a:r>
              <a:rPr lang="en-GB" sz="7200" b="1" dirty="0">
                <a:solidFill>
                  <a:srgbClr val="FF0000"/>
                </a:solidFill>
              </a:rPr>
              <a:t>Expectations of work</a:t>
            </a:r>
            <a:r>
              <a:rPr lang="en-GB" sz="7200" dirty="0">
                <a:solidFill>
                  <a:srgbClr val="FF0000"/>
                </a:solidFill>
              </a:rPr>
              <a:t> – Try your hardest and do the best you can do. </a:t>
            </a:r>
          </a:p>
          <a:p>
            <a:pPr marL="0" indent="0">
              <a:buNone/>
            </a:pPr>
            <a:r>
              <a:rPr lang="en-GB" sz="7200" dirty="0">
                <a:solidFill>
                  <a:srgbClr val="FF0000"/>
                </a:solidFill>
              </a:rPr>
              <a:t>       Learn from mistakes and feel proud of what you have achieved.</a:t>
            </a:r>
          </a:p>
          <a:p>
            <a:endParaRPr lang="en-GB" sz="7200" dirty="0">
              <a:solidFill>
                <a:srgbClr val="FF0000"/>
              </a:solidFill>
            </a:endParaRPr>
          </a:p>
          <a:p>
            <a:r>
              <a:rPr lang="en-GB" sz="7200" b="1" dirty="0">
                <a:solidFill>
                  <a:srgbClr val="FF0000"/>
                </a:solidFill>
              </a:rPr>
              <a:t>Follow the agreed Class Charter, linked to school values</a:t>
            </a:r>
            <a:endParaRPr lang="en-GB" sz="7200" dirty="0">
              <a:solidFill>
                <a:srgbClr val="FF0000"/>
              </a:solidFill>
            </a:endParaRPr>
          </a:p>
          <a:p>
            <a:endParaRPr lang="en-GB" sz="2900" dirty="0">
              <a:solidFill>
                <a:srgbClr val="FF0000"/>
              </a:solidFill>
            </a:endParaRPr>
          </a:p>
          <a:p>
            <a:endParaRPr lang="en-GB" dirty="0">
              <a:solidFill>
                <a:srgbClr val="FFC000"/>
              </a:solidFill>
            </a:endParaRPr>
          </a:p>
        </p:txBody>
      </p:sp>
      <p:pic>
        <p:nvPicPr>
          <p:cNvPr id="4" name="Picture 3">
            <a:extLst>
              <a:ext uri="{FF2B5EF4-FFF2-40B4-BE49-F238E27FC236}">
                <a16:creationId xmlns:a16="http://schemas.microsoft.com/office/drawing/2014/main" id="{F7D82BD0-C624-4C8F-A6D7-AF7989F6B82E}"/>
              </a:ext>
            </a:extLst>
          </p:cNvPr>
          <p:cNvPicPr>
            <a:picLocks noChangeAspect="1"/>
          </p:cNvPicPr>
          <p:nvPr/>
        </p:nvPicPr>
        <p:blipFill>
          <a:blip r:embed="rId2"/>
          <a:stretch>
            <a:fillRect/>
          </a:stretch>
        </p:blipFill>
        <p:spPr>
          <a:xfrm>
            <a:off x="6516216" y="3501008"/>
            <a:ext cx="2232248" cy="720080"/>
          </a:xfrm>
          <a:prstGeom prst="rect">
            <a:avLst/>
          </a:prstGeom>
        </p:spPr>
      </p:pic>
    </p:spTree>
    <p:extLst>
      <p:ext uri="{BB962C8B-B14F-4D97-AF65-F5344CB8AC3E}">
        <p14:creationId xmlns:p14="http://schemas.microsoft.com/office/powerpoint/2010/main" val="3621519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500"/>
                                        <p:tgtEl>
                                          <p:spTgt spid="3">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Effect transition="in" filter="fade">
                                      <p:cBhvr>
                                        <p:cTn id="57" dur="500"/>
                                        <p:tgtEl>
                                          <p:spTgt spid="3">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13" end="13"/>
                                            </p:txEl>
                                          </p:spTgt>
                                        </p:tgtEl>
                                        <p:attrNameLst>
                                          <p:attrName>style.visibility</p:attrName>
                                        </p:attrNameLst>
                                      </p:cBhvr>
                                      <p:to>
                                        <p:strVal val="visible"/>
                                      </p:to>
                                    </p:set>
                                    <p:animEffect transition="in" filter="fade">
                                      <p:cBhvr>
                                        <p:cTn id="62"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9592" y="117472"/>
            <a:ext cx="7695509" cy="6479880"/>
          </a:xfrm>
          <a:prstGeom prst="rect">
            <a:avLst/>
          </a:prstGeom>
        </p:spPr>
      </p:pic>
    </p:spTree>
    <p:extLst>
      <p:ext uri="{BB962C8B-B14F-4D97-AF65-F5344CB8AC3E}">
        <p14:creationId xmlns:p14="http://schemas.microsoft.com/office/powerpoint/2010/main" val="1777609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88640"/>
            <a:ext cx="9144000" cy="8791575"/>
          </a:xfrm>
          <a:prstGeom prst="rect">
            <a:avLst/>
          </a:prstGeom>
        </p:spPr>
      </p:pic>
    </p:spTree>
    <p:extLst>
      <p:ext uri="{BB962C8B-B14F-4D97-AF65-F5344CB8AC3E}">
        <p14:creationId xmlns:p14="http://schemas.microsoft.com/office/powerpoint/2010/main" val="4016276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828775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ull">
            <a:extLst>
              <a:ext uri="{FF2B5EF4-FFF2-40B4-BE49-F238E27FC236}">
                <a16:creationId xmlns:a16="http://schemas.microsoft.com/office/drawing/2014/main" id="{3A628A64-4367-4DE9-AB37-6B34F69958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1625"/>
            <a:ext cx="9144000" cy="6253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056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solidFill>
                  <a:srgbClr val="FF0000"/>
                </a:solidFill>
              </a:rPr>
              <a:t>Equipment and Uniform</a:t>
            </a:r>
          </a:p>
        </p:txBody>
      </p:sp>
      <p:sp>
        <p:nvSpPr>
          <p:cNvPr id="3" name="Content Placeholder 2"/>
          <p:cNvSpPr>
            <a:spLocks noGrp="1"/>
          </p:cNvSpPr>
          <p:nvPr>
            <p:ph idx="1"/>
          </p:nvPr>
        </p:nvSpPr>
        <p:spPr>
          <a:xfrm>
            <a:off x="457200" y="1600200"/>
            <a:ext cx="8229600" cy="5069160"/>
          </a:xfrm>
          <a:solidFill>
            <a:schemeClr val="bg1"/>
          </a:solidFill>
        </p:spPr>
        <p:txBody>
          <a:bodyPr vert="horz" lIns="91440" tIns="45720" rIns="91440" bIns="45720" rtlCol="0" anchor="t">
            <a:normAutofit fontScale="92500"/>
          </a:bodyPr>
          <a:lstStyle/>
          <a:p>
            <a:r>
              <a:rPr lang="en-GB" sz="2400" dirty="0"/>
              <a:t>Check stationery is ready – a named pencil case with: pens (at least 2, not biro), coloured pencils, pencil (at least 2), glue stick (ideally Pritt Stick), eraser, sharpener, and a 30cm ruler, highlighters</a:t>
            </a:r>
          </a:p>
          <a:p>
            <a:endParaRPr lang="en-GB" sz="2400" dirty="0">
              <a:ea typeface="Calibri"/>
              <a:cs typeface="Calibri"/>
            </a:endParaRPr>
          </a:p>
          <a:p>
            <a:r>
              <a:rPr lang="en-GB" sz="2400" dirty="0"/>
              <a:t>School uniform in line with School Uniform Policy – please can their sweatshirt/s be named.</a:t>
            </a:r>
          </a:p>
          <a:p>
            <a:pPr marL="0" indent="0">
              <a:buNone/>
            </a:pPr>
            <a:endParaRPr lang="en-GB" sz="2400" dirty="0"/>
          </a:p>
          <a:p>
            <a:r>
              <a:rPr lang="en-GB" sz="2400" dirty="0"/>
              <a:t>Reading book/home learning diary</a:t>
            </a:r>
          </a:p>
          <a:p>
            <a:endParaRPr lang="en-GB" sz="2400" dirty="0"/>
          </a:p>
          <a:p>
            <a:r>
              <a:rPr lang="en-GB" sz="2400" dirty="0">
                <a:ea typeface="Calibri"/>
                <a:cs typeface="Calibri"/>
              </a:rPr>
              <a:t>Named water bottle</a:t>
            </a:r>
          </a:p>
          <a:p>
            <a:endParaRPr lang="en-GB" sz="2400" dirty="0">
              <a:ea typeface="Calibri"/>
              <a:cs typeface="Calibri"/>
            </a:endParaRPr>
          </a:p>
          <a:p>
            <a:r>
              <a:rPr lang="en-GB" sz="2400" dirty="0"/>
              <a:t>Other useful items: a watch, checklist of what they need each day and get ready the night before.</a:t>
            </a:r>
          </a:p>
          <a:p>
            <a:endParaRPr lang="en-GB" sz="2400" dirty="0">
              <a:ea typeface="Calibri"/>
              <a:cs typeface="Calibri"/>
            </a:endParaRPr>
          </a:p>
          <a:p>
            <a:pPr marL="0" indent="0">
              <a:buNone/>
            </a:pPr>
            <a:endParaRPr lang="en-GB" dirty="0">
              <a:solidFill>
                <a:srgbClr val="FF0000"/>
              </a:solidFill>
              <a:ea typeface="Calibri"/>
              <a:cs typeface="Calibri"/>
            </a:endParaRPr>
          </a:p>
          <a:p>
            <a:endParaRPr lang="en-GB" dirty="0">
              <a:solidFill>
                <a:srgbClr val="FF0000"/>
              </a:solidFill>
              <a:ea typeface="Calibri"/>
              <a:cs typeface="Calibri"/>
            </a:endParaRPr>
          </a:p>
          <a:p>
            <a:pPr marL="0" indent="0">
              <a:buNone/>
            </a:pPr>
            <a:endParaRPr lang="en-GB" dirty="0">
              <a:solidFill>
                <a:srgbClr val="FF0000"/>
              </a:solidFill>
              <a:ea typeface="Calibri"/>
              <a:cs typeface="Calibri"/>
            </a:endParaRPr>
          </a:p>
        </p:txBody>
      </p:sp>
      <mc:AlternateContent xmlns:mc="http://schemas.openxmlformats.org/markup-compatibility/2006" xmlns:p14="http://schemas.microsoft.com/office/powerpoint/2010/main">
        <mc:Choice Requires="p14">
          <p:contentPart p14:bwMode="auto" r:id="rId2">
            <p14:nvContentPartPr>
              <p14:cNvPr id="5" name="Ink 4"/>
              <p14:cNvContentPartPr/>
              <p14:nvPr/>
            </p14:nvContentPartPr>
            <p14:xfrm>
              <a:off x="3490709" y="4136640"/>
              <a:ext cx="360" cy="360"/>
            </p14:xfrm>
          </p:contentPart>
        </mc:Choice>
        <mc:Fallback xmlns="">
          <p:pic>
            <p:nvPicPr>
              <p:cNvPr id="5" name="Ink 4"/>
              <p:cNvPicPr/>
              <p:nvPr/>
            </p:nvPicPr>
            <p:blipFill>
              <a:blip r:embed="rId3"/>
              <a:stretch>
                <a:fillRect/>
              </a:stretch>
            </p:blipFill>
            <p:spPr>
              <a:xfrm>
                <a:off x="3478829" y="4124760"/>
                <a:ext cx="24120" cy="24120"/>
              </a:xfrm>
              <a:prstGeom prst="rect">
                <a:avLst/>
              </a:prstGeom>
            </p:spPr>
          </p:pic>
        </mc:Fallback>
      </mc:AlternateContent>
    </p:spTree>
    <p:extLst>
      <p:ext uri="{BB962C8B-B14F-4D97-AF65-F5344CB8AC3E}">
        <p14:creationId xmlns:p14="http://schemas.microsoft.com/office/powerpoint/2010/main" val="115615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D8AE8A-3095-4A6B-9D00-7384A1BA99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76" y="188641"/>
            <a:ext cx="4429140" cy="6264695"/>
          </a:xfrm>
          <a:prstGeom prst="rect">
            <a:avLst/>
          </a:prstGeom>
        </p:spPr>
      </p:pic>
      <p:pic>
        <p:nvPicPr>
          <p:cNvPr id="7" name="Picture 6">
            <a:extLst>
              <a:ext uri="{FF2B5EF4-FFF2-40B4-BE49-F238E27FC236}">
                <a16:creationId xmlns:a16="http://schemas.microsoft.com/office/drawing/2014/main" id="{1F16C1C6-5AD3-4323-AB63-F047AB2916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8029" y="188640"/>
            <a:ext cx="4429140" cy="6264696"/>
          </a:xfrm>
          <a:prstGeom prst="rect">
            <a:avLst/>
          </a:prstGeom>
        </p:spPr>
      </p:pic>
    </p:spTree>
    <p:extLst>
      <p:ext uri="{BB962C8B-B14F-4D97-AF65-F5344CB8AC3E}">
        <p14:creationId xmlns:p14="http://schemas.microsoft.com/office/powerpoint/2010/main" val="1973898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3F8999-1131-405F-8455-AF5FAE1926F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5057" y="442510"/>
            <a:ext cx="4222896" cy="5972979"/>
          </a:xfrm>
          <a:prstGeom prst="rect">
            <a:avLst/>
          </a:prstGeom>
        </p:spPr>
      </p:pic>
      <p:pic>
        <p:nvPicPr>
          <p:cNvPr id="5" name="Picture 4">
            <a:extLst>
              <a:ext uri="{FF2B5EF4-FFF2-40B4-BE49-F238E27FC236}">
                <a16:creationId xmlns:a16="http://schemas.microsoft.com/office/drawing/2014/main" id="{22E08E26-BB45-4985-A549-9FD5AF3A20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77624"/>
            <a:ext cx="4291205" cy="6069597"/>
          </a:xfrm>
          <a:prstGeom prst="rect">
            <a:avLst/>
          </a:prstGeom>
        </p:spPr>
      </p:pic>
    </p:spTree>
    <p:extLst>
      <p:ext uri="{BB962C8B-B14F-4D97-AF65-F5344CB8AC3E}">
        <p14:creationId xmlns:p14="http://schemas.microsoft.com/office/powerpoint/2010/main" val="4151910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C5B5713-9BCB-4EC2-BB65-730034D264FD}"/>
              </a:ext>
            </a:extLst>
          </p:cNvPr>
          <p:cNvPicPr>
            <a:picLocks noChangeAspect="1"/>
          </p:cNvPicPr>
          <p:nvPr/>
        </p:nvPicPr>
        <p:blipFill>
          <a:blip r:embed="rId2"/>
          <a:stretch>
            <a:fillRect/>
          </a:stretch>
        </p:blipFill>
        <p:spPr>
          <a:xfrm>
            <a:off x="0" y="699816"/>
            <a:ext cx="9144000" cy="5465487"/>
          </a:xfrm>
          <a:prstGeom prst="rect">
            <a:avLst/>
          </a:prstGeom>
        </p:spPr>
      </p:pic>
    </p:spTree>
    <p:extLst>
      <p:ext uri="{BB962C8B-B14F-4D97-AF65-F5344CB8AC3E}">
        <p14:creationId xmlns:p14="http://schemas.microsoft.com/office/powerpoint/2010/main" val="3502444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435AA9-3DE3-45B0-9E4B-DBB4560609CA}"/>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02832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275AE-FF4C-4E42-9C9C-4B66EC95B2BB}"/>
              </a:ext>
            </a:extLst>
          </p:cNvPr>
          <p:cNvSpPr>
            <a:spLocks noGrp="1"/>
          </p:cNvSpPr>
          <p:nvPr>
            <p:ph type="title"/>
          </p:nvPr>
        </p:nvSpPr>
        <p:spPr>
          <a:solidFill>
            <a:schemeClr val="bg1"/>
          </a:solidFill>
        </p:spPr>
        <p:txBody>
          <a:bodyPr/>
          <a:lstStyle/>
          <a:p>
            <a:r>
              <a:rPr lang="en-GB" dirty="0">
                <a:solidFill>
                  <a:srgbClr val="FF0000"/>
                </a:solidFill>
              </a:rPr>
              <a:t>Rewards and Responsibilities</a:t>
            </a:r>
          </a:p>
        </p:txBody>
      </p:sp>
      <p:sp>
        <p:nvSpPr>
          <p:cNvPr id="3" name="Content Placeholder 2">
            <a:extLst>
              <a:ext uri="{FF2B5EF4-FFF2-40B4-BE49-F238E27FC236}">
                <a16:creationId xmlns:a16="http://schemas.microsoft.com/office/drawing/2014/main" id="{B62F32D2-7432-48B4-915F-4EBE242A6986}"/>
              </a:ext>
            </a:extLst>
          </p:cNvPr>
          <p:cNvSpPr>
            <a:spLocks noGrp="1"/>
          </p:cNvSpPr>
          <p:nvPr>
            <p:ph idx="1"/>
          </p:nvPr>
        </p:nvSpPr>
        <p:spPr>
          <a:solidFill>
            <a:schemeClr val="bg1"/>
          </a:solidFill>
        </p:spPr>
        <p:txBody>
          <a:bodyPr>
            <a:normAutofit fontScale="85000" lnSpcReduction="20000"/>
          </a:bodyPr>
          <a:lstStyle/>
          <a:p>
            <a:r>
              <a:rPr lang="en-GB" sz="2800" b="1" u="sng" dirty="0"/>
              <a:t>Rewards</a:t>
            </a:r>
            <a:r>
              <a:rPr lang="en-GB" sz="2800" dirty="0"/>
              <a:t> : Dojo Points – at the end of each month, winning family group get extra play. </a:t>
            </a:r>
          </a:p>
          <a:p>
            <a:r>
              <a:rPr lang="en-GB" sz="2800" dirty="0"/>
              <a:t>Headteacher sticker for effort and achievement</a:t>
            </a:r>
          </a:p>
          <a:p>
            <a:r>
              <a:rPr lang="en-GB" sz="2800" dirty="0"/>
              <a:t>Share work with other teachers</a:t>
            </a:r>
          </a:p>
          <a:p>
            <a:r>
              <a:rPr lang="en-GB" sz="2800" dirty="0"/>
              <a:t>Cup and certificate in celebration assembly</a:t>
            </a:r>
          </a:p>
          <a:p>
            <a:r>
              <a:rPr lang="en-GB" sz="2800" dirty="0"/>
              <a:t>35 Dojo points can wear non-school uniform</a:t>
            </a:r>
          </a:p>
          <a:p>
            <a:r>
              <a:rPr lang="en-GB" sz="2800" dirty="0"/>
              <a:t>If it’s your birthday you can wear non-school uniform</a:t>
            </a:r>
          </a:p>
          <a:p>
            <a:r>
              <a:rPr lang="en-GB" sz="2800" b="1" u="sng" dirty="0"/>
              <a:t>Responsibilities</a:t>
            </a:r>
            <a:r>
              <a:rPr lang="en-GB" sz="2800" dirty="0"/>
              <a:t>: Sticking to Charter promises, having a job in class, being a role model to younger pupils. </a:t>
            </a:r>
          </a:p>
          <a:p>
            <a:r>
              <a:rPr lang="en-GB" sz="2800" b="1" u="sng" dirty="0"/>
              <a:t>Optional responsibilities</a:t>
            </a:r>
            <a:r>
              <a:rPr lang="en-GB" sz="2800" dirty="0"/>
              <a:t>: Door duty at break or/and lunch, being a playground buddy, being a representative on Pupil Parliament, being a worship leader and being a librarian</a:t>
            </a:r>
          </a:p>
          <a:p>
            <a:endParaRPr lang="en-GB" dirty="0"/>
          </a:p>
        </p:txBody>
      </p:sp>
    </p:spTree>
    <p:extLst>
      <p:ext uri="{BB962C8B-B14F-4D97-AF65-F5344CB8AC3E}">
        <p14:creationId xmlns:p14="http://schemas.microsoft.com/office/powerpoint/2010/main" val="188864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a:solidFill>
            <a:schemeClr val="bg1"/>
          </a:solidFill>
        </p:spPr>
        <p:txBody>
          <a:bodyPr/>
          <a:lstStyle/>
          <a:p>
            <a:r>
              <a:rPr lang="en-GB" u="sng" dirty="0">
                <a:solidFill>
                  <a:srgbClr val="FF0000"/>
                </a:solidFill>
                <a:effectLst>
                  <a:outerShdw blurRad="38100" dist="38100" dir="2700000" algn="tl">
                    <a:srgbClr val="000000">
                      <a:alpha val="43137"/>
                    </a:srgbClr>
                  </a:outerShdw>
                </a:effectLst>
              </a:rPr>
              <a:t>Enrichment and Events </a:t>
            </a:r>
          </a:p>
        </p:txBody>
      </p:sp>
      <p:sp>
        <p:nvSpPr>
          <p:cNvPr id="3" name="Content Placeholder 2"/>
          <p:cNvSpPr>
            <a:spLocks noGrp="1"/>
          </p:cNvSpPr>
          <p:nvPr>
            <p:ph idx="1"/>
          </p:nvPr>
        </p:nvSpPr>
        <p:spPr>
          <a:xfrm>
            <a:off x="457200" y="1988840"/>
            <a:ext cx="8229600" cy="4137323"/>
          </a:xfrm>
          <a:solidFill>
            <a:schemeClr val="bg1"/>
          </a:solidFill>
        </p:spPr>
        <p:txBody>
          <a:bodyPr vert="horz" lIns="91440" tIns="45720" rIns="91440" bIns="45720" rtlCol="0" anchor="t">
            <a:normAutofit lnSpcReduction="10000"/>
          </a:bodyPr>
          <a:lstStyle/>
          <a:p>
            <a:pPr marL="0" indent="0">
              <a:buNone/>
            </a:pPr>
            <a:endParaRPr lang="en-GB" sz="2400" dirty="0">
              <a:ea typeface="Calibri"/>
              <a:cs typeface="Calibri"/>
            </a:endParaRPr>
          </a:p>
          <a:p>
            <a:r>
              <a:rPr lang="en-GB" sz="2000" b="1" dirty="0">
                <a:ea typeface="Calibri"/>
                <a:cs typeface="Calibri"/>
              </a:rPr>
              <a:t>Ufton Court Residential – Mon 15</a:t>
            </a:r>
            <a:r>
              <a:rPr lang="en-GB" sz="2000" b="1" baseline="30000" dirty="0">
                <a:ea typeface="Calibri"/>
                <a:cs typeface="Calibri"/>
              </a:rPr>
              <a:t>th</a:t>
            </a:r>
            <a:r>
              <a:rPr lang="en-GB" sz="2000" b="1" dirty="0">
                <a:ea typeface="Calibri"/>
                <a:cs typeface="Calibri"/>
              </a:rPr>
              <a:t> – Wed 17th April (Please sign up and pay on Arbor)</a:t>
            </a:r>
          </a:p>
          <a:p>
            <a:r>
              <a:rPr lang="en-GB" sz="2000" b="1">
                <a:ea typeface="Calibri"/>
                <a:cs typeface="Calibri"/>
              </a:rPr>
              <a:t>Reading Museum Trip - Tues 10th Nov - Own transport</a:t>
            </a:r>
            <a:endParaRPr lang="en-GB" sz="2000" b="1" dirty="0">
              <a:ea typeface="Calibri"/>
              <a:cs typeface="Calibri"/>
            </a:endParaRPr>
          </a:p>
          <a:p>
            <a:r>
              <a:rPr lang="en-GB" sz="2000" b="1">
                <a:ea typeface="Calibri"/>
                <a:cs typeface="Calibri"/>
              </a:rPr>
              <a:t>Science Morning – </a:t>
            </a:r>
            <a:r>
              <a:rPr lang="en-GB" sz="2000" b="1" dirty="0" err="1">
                <a:ea typeface="Calibri"/>
                <a:cs typeface="Calibri"/>
              </a:rPr>
              <a:t>WonderDome</a:t>
            </a:r>
            <a:r>
              <a:rPr lang="en-GB" sz="2000" b="1" dirty="0">
                <a:ea typeface="Calibri"/>
                <a:cs typeface="Calibri"/>
              </a:rPr>
              <a:t> - Fri 13th Nov</a:t>
            </a:r>
            <a:endParaRPr lang="en-GB" sz="2000" dirty="0">
              <a:ea typeface="Calibri"/>
              <a:cs typeface="Calibri"/>
            </a:endParaRPr>
          </a:p>
          <a:p>
            <a:r>
              <a:rPr lang="en-GB" sz="2000" b="1" dirty="0">
                <a:ea typeface="Calibri"/>
                <a:cs typeface="Calibri"/>
              </a:rPr>
              <a:t>KS2 Concert in St Sebastian’s Church </a:t>
            </a:r>
            <a:r>
              <a:rPr lang="en-GB" sz="2000">
                <a:ea typeface="Calibri"/>
                <a:cs typeface="Calibri"/>
              </a:rPr>
              <a:t>– </a:t>
            </a:r>
            <a:r>
              <a:rPr lang="en-GB" sz="2000" b="1">
                <a:ea typeface="Calibri"/>
                <a:cs typeface="Calibri"/>
              </a:rPr>
              <a:t>Wed 16</a:t>
            </a:r>
            <a:r>
              <a:rPr lang="en-GB" sz="2000" b="1" baseline="30000" dirty="0">
                <a:ea typeface="Calibri"/>
                <a:cs typeface="Calibri"/>
              </a:rPr>
              <a:t>th</a:t>
            </a:r>
            <a:r>
              <a:rPr lang="en-GB" sz="2000" b="1" dirty="0">
                <a:ea typeface="Calibri"/>
                <a:cs typeface="Calibri"/>
              </a:rPr>
              <a:t> Dec – 6:00pm</a:t>
            </a:r>
          </a:p>
          <a:p>
            <a:r>
              <a:rPr lang="en-GB" sz="2000" b="1" dirty="0"/>
              <a:t>Wellington College – Dance Show – December</a:t>
            </a:r>
            <a:endParaRPr lang="en-GB" sz="2000" b="1" dirty="0">
              <a:ea typeface="Calibri"/>
              <a:cs typeface="Calibri"/>
            </a:endParaRPr>
          </a:p>
          <a:p>
            <a:r>
              <a:rPr lang="en-GB" sz="2000" b="1" dirty="0"/>
              <a:t>Chemistry Spectacular </a:t>
            </a:r>
            <a:r>
              <a:rPr lang="en-GB" sz="2000" dirty="0"/>
              <a:t>-March</a:t>
            </a:r>
            <a:endParaRPr lang="en-GB" sz="2000" dirty="0">
              <a:ea typeface="Calibri"/>
              <a:cs typeface="Calibri"/>
            </a:endParaRPr>
          </a:p>
          <a:p>
            <a:r>
              <a:rPr lang="en-GB" sz="2000" b="1" dirty="0">
                <a:ea typeface="Calibri"/>
                <a:cs typeface="Calibri"/>
              </a:rPr>
              <a:t>Harvest Festival, Remembrance Day, National Poetry Day , Anti-Bullying Week, Number Day, Vision and Values Day, World Book Day, On-line </a:t>
            </a:r>
            <a:r>
              <a:rPr lang="en-GB" sz="2000" b="1">
                <a:ea typeface="Calibri"/>
                <a:cs typeface="Calibri"/>
              </a:rPr>
              <a:t>Safety</a:t>
            </a:r>
            <a:r>
              <a:rPr lang="en-GB" sz="2000" b="1" dirty="0">
                <a:ea typeface="Calibri"/>
                <a:cs typeface="Calibri"/>
              </a:rPr>
              <a:t> Day</a:t>
            </a:r>
          </a:p>
          <a:p>
            <a:r>
              <a:rPr lang="en-GB" sz="2000" b="1">
                <a:ea typeface="Calibri"/>
                <a:cs typeface="Calibri"/>
              </a:rPr>
              <a:t>Whole school trip - July</a:t>
            </a:r>
            <a:endParaRPr lang="en-GB"/>
          </a:p>
          <a:p>
            <a:endParaRPr lang="en-GB" sz="2400" b="1" dirty="0">
              <a:ea typeface="Calibri"/>
              <a:cs typeface="Calibri"/>
            </a:endParaRPr>
          </a:p>
          <a:p>
            <a:pPr marL="0" indent="0">
              <a:buNone/>
            </a:pPr>
            <a:endParaRPr lang="en-GB" sz="2400" b="1" dirty="0">
              <a:solidFill>
                <a:srgbClr val="FF0000"/>
              </a:solidFill>
            </a:endParaRPr>
          </a:p>
          <a:p>
            <a:endParaRPr lang="en-GB" sz="2400" b="1" dirty="0">
              <a:solidFill>
                <a:srgbClr val="FF0000"/>
              </a:solidFill>
            </a:endParaRPr>
          </a:p>
          <a:p>
            <a:endParaRPr lang="en-GB" sz="2400" b="1" dirty="0">
              <a:solidFill>
                <a:srgbClr val="FF0000"/>
              </a:solidFill>
              <a:ea typeface="Calibri"/>
              <a:cs typeface="Calibri"/>
            </a:endParaRPr>
          </a:p>
          <a:p>
            <a:endParaRPr lang="en-GB" sz="2400" b="1" dirty="0">
              <a:solidFill>
                <a:srgbClr val="FF0000"/>
              </a:solidFill>
              <a:ea typeface="Calibri"/>
              <a:cs typeface="Calibri"/>
            </a:endParaRPr>
          </a:p>
          <a:p>
            <a:pPr marL="0" indent="0">
              <a:buNone/>
            </a:pPr>
            <a:endParaRPr lang="en-GB" sz="2400" dirty="0">
              <a:solidFill>
                <a:srgbClr val="FF0000"/>
              </a:solidFill>
            </a:endParaRPr>
          </a:p>
          <a:p>
            <a:endParaRPr lang="en-GB" sz="1800" dirty="0">
              <a:solidFill>
                <a:srgbClr val="FF0000"/>
              </a:solidFill>
            </a:endParaRPr>
          </a:p>
          <a:p>
            <a:endParaRPr lang="en-GB" dirty="0">
              <a:solidFill>
                <a:srgbClr val="FF0000"/>
              </a:solidFill>
            </a:endParaRPr>
          </a:p>
          <a:p>
            <a:pPr algn="ctr"/>
            <a:endParaRPr lang="en-GB" dirty="0">
              <a:solidFill>
                <a:srgbClr val="FF0000"/>
              </a:solidFill>
            </a:endParaRPr>
          </a:p>
          <a:p>
            <a:pPr marL="0" indent="0" algn="ctr">
              <a:buNone/>
            </a:pPr>
            <a:endParaRPr lang="en-GB" dirty="0">
              <a:solidFill>
                <a:srgbClr val="FF0000"/>
              </a:solidFill>
            </a:endParaRPr>
          </a:p>
          <a:p>
            <a:pPr marL="0" indent="0">
              <a:buNone/>
            </a:pPr>
            <a:endParaRPr lang="en-GB" dirty="0">
              <a:solidFill>
                <a:srgbClr val="FF0000"/>
              </a:solidFill>
            </a:endParaRPr>
          </a:p>
        </p:txBody>
      </p:sp>
    </p:spTree>
    <p:extLst>
      <p:ext uri="{BB962C8B-B14F-4D97-AF65-F5344CB8AC3E}">
        <p14:creationId xmlns:p14="http://schemas.microsoft.com/office/powerpoint/2010/main" val="4104200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a:solidFill>
            <a:schemeClr val="bg1"/>
          </a:solidFill>
        </p:spPr>
        <p:txBody>
          <a:bodyPr>
            <a:normAutofit fontScale="90000"/>
          </a:bodyPr>
          <a:lstStyle/>
          <a:p>
            <a:r>
              <a:rPr lang="en-GB" u="sng" dirty="0">
                <a:solidFill>
                  <a:srgbClr val="FF0000"/>
                </a:solidFill>
                <a:effectLst>
                  <a:outerShdw blurRad="38100" dist="38100" dir="2700000" algn="tl">
                    <a:srgbClr val="000000">
                      <a:alpha val="43137"/>
                    </a:srgbClr>
                  </a:outerShdw>
                </a:effectLst>
              </a:rPr>
              <a:t>Partnership Between Parents and Teachers</a:t>
            </a:r>
          </a:p>
        </p:txBody>
      </p:sp>
      <p:sp>
        <p:nvSpPr>
          <p:cNvPr id="3" name="Content Placeholder 2"/>
          <p:cNvSpPr>
            <a:spLocks noGrp="1"/>
          </p:cNvSpPr>
          <p:nvPr>
            <p:ph idx="1"/>
          </p:nvPr>
        </p:nvSpPr>
        <p:spPr>
          <a:xfrm>
            <a:off x="611560" y="1955973"/>
            <a:ext cx="8229600" cy="4641379"/>
          </a:xfrm>
          <a:solidFill>
            <a:schemeClr val="bg1"/>
          </a:solidFill>
        </p:spPr>
        <p:txBody>
          <a:bodyPr vert="horz" lIns="91440" tIns="45720" rIns="91440" bIns="45720" rtlCol="0" anchor="t">
            <a:normAutofit fontScale="70000" lnSpcReduction="20000"/>
          </a:bodyPr>
          <a:lstStyle/>
          <a:p>
            <a:r>
              <a:rPr lang="en-GB" sz="2400" dirty="0"/>
              <a:t>Parents’ Evenings</a:t>
            </a:r>
          </a:p>
          <a:p>
            <a:pPr marL="0" indent="0">
              <a:buNone/>
            </a:pPr>
            <a:r>
              <a:rPr lang="en-GB" sz="2400" dirty="0"/>
              <a:t>       </a:t>
            </a:r>
            <a:r>
              <a:rPr lang="en-GB" sz="2400" b="1" dirty="0"/>
              <a:t>Autumn – Mon 2</a:t>
            </a:r>
            <a:r>
              <a:rPr lang="en-GB" sz="2400" b="1" baseline="30000" dirty="0"/>
              <a:t>nd</a:t>
            </a:r>
            <a:r>
              <a:rPr lang="en-GB" sz="2400" b="1" dirty="0"/>
              <a:t> Nov/Tues 3rd</a:t>
            </a:r>
            <a:endParaRPr lang="en-GB" sz="2400" b="1">
              <a:ea typeface="Calibri"/>
              <a:cs typeface="Calibri"/>
            </a:endParaRPr>
          </a:p>
          <a:p>
            <a:pPr marL="0" indent="0">
              <a:buNone/>
            </a:pPr>
            <a:r>
              <a:rPr lang="en-GB" sz="2400" b="1" dirty="0"/>
              <a:t>       Spring Term – Mon 22</a:t>
            </a:r>
            <a:r>
              <a:rPr lang="en-GB" sz="2400" b="1" baseline="30000" dirty="0"/>
              <a:t>nd</a:t>
            </a:r>
            <a:r>
              <a:rPr lang="en-GB" sz="2400" b="1" dirty="0"/>
              <a:t> Nov Tues 23rd</a:t>
            </a:r>
            <a:endParaRPr lang="en-GB" sz="2400" b="1" dirty="0">
              <a:ea typeface="Calibri"/>
              <a:cs typeface="Calibri"/>
            </a:endParaRPr>
          </a:p>
          <a:p>
            <a:r>
              <a:rPr lang="en-GB" sz="2400" dirty="0"/>
              <a:t>Parent/teacher meetings can be arranged at the office or on Class Dojo. I am also happy to be contacted by email or a note, if it is important.</a:t>
            </a:r>
          </a:p>
          <a:p>
            <a:endParaRPr lang="en-GB" sz="2400" dirty="0"/>
          </a:p>
          <a:p>
            <a:r>
              <a:rPr lang="en-GB" sz="2400" dirty="0"/>
              <a:t>Open Classrooms once per term</a:t>
            </a:r>
          </a:p>
          <a:p>
            <a:endParaRPr lang="en-GB" sz="2400" dirty="0"/>
          </a:p>
          <a:p>
            <a:r>
              <a:rPr lang="en-GB" sz="2400" dirty="0"/>
              <a:t>Class Museum in SPR Term</a:t>
            </a:r>
          </a:p>
          <a:p>
            <a:endParaRPr lang="en-GB" sz="2400" dirty="0"/>
          </a:p>
          <a:p>
            <a:r>
              <a:rPr lang="en-GB" sz="2400" dirty="0"/>
              <a:t>Volunteers (will need a DBS check) – Hearing readers, PTA, curriculum days </a:t>
            </a:r>
          </a:p>
          <a:p>
            <a:endParaRPr lang="en-GB" sz="2400" dirty="0"/>
          </a:p>
          <a:p>
            <a:r>
              <a:rPr lang="en-GB" sz="2400" dirty="0"/>
              <a:t>I post on Class Dojo on a weekly basis, any home-learning, reminders and updates. Also, photos and information about what the children have been learning.</a:t>
            </a:r>
          </a:p>
          <a:p>
            <a:endParaRPr lang="en-GB" sz="2400" dirty="0"/>
          </a:p>
          <a:p>
            <a:r>
              <a:rPr lang="en-GB" sz="2400" dirty="0"/>
              <a:t>Summer Report and Report Discussion (if required)</a:t>
            </a:r>
          </a:p>
          <a:p>
            <a:endParaRPr lang="en-GB" sz="2400" dirty="0">
              <a:solidFill>
                <a:srgbClr val="FF0000"/>
              </a:solidFill>
            </a:endParaRPr>
          </a:p>
          <a:p>
            <a:endParaRPr lang="en-GB" dirty="0">
              <a:solidFill>
                <a:srgbClr val="FFC000"/>
              </a:solidFill>
            </a:endParaRPr>
          </a:p>
          <a:p>
            <a:endParaRPr lang="en-GB" dirty="0">
              <a:solidFill>
                <a:srgbClr val="FFC000"/>
              </a:solidFill>
            </a:endParaRPr>
          </a:p>
        </p:txBody>
      </p:sp>
    </p:spTree>
    <p:extLst>
      <p:ext uri="{BB962C8B-B14F-4D97-AF65-F5344CB8AC3E}">
        <p14:creationId xmlns:p14="http://schemas.microsoft.com/office/powerpoint/2010/main" val="3211289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fade">
                                      <p:cBhvr>
                                        <p:cTn id="47" dur="500"/>
                                        <p:tgtEl>
                                          <p:spTgt spid="3">
                                            <p:txEl>
                                              <p:pRg st="11" end="1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13" end="13"/>
                                            </p:txEl>
                                          </p:spTgt>
                                        </p:tgtEl>
                                        <p:attrNameLst>
                                          <p:attrName>style.visibility</p:attrName>
                                        </p:attrNameLst>
                                      </p:cBhvr>
                                      <p:to>
                                        <p:strVal val="visible"/>
                                      </p:to>
                                    </p:set>
                                    <p:animEffect transition="in" filter="fade">
                                      <p:cBhvr>
                                        <p:cTn id="52"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u="sng" dirty="0">
                <a:solidFill>
                  <a:srgbClr val="FF0000"/>
                </a:solidFill>
              </a:rPr>
              <a:t>Home-Learning</a:t>
            </a:r>
          </a:p>
        </p:txBody>
      </p:sp>
      <p:sp>
        <p:nvSpPr>
          <p:cNvPr id="3" name="Content Placeholder 2"/>
          <p:cNvSpPr>
            <a:spLocks noGrp="1"/>
          </p:cNvSpPr>
          <p:nvPr>
            <p:ph idx="1"/>
          </p:nvPr>
        </p:nvSpPr>
        <p:spPr>
          <a:xfrm>
            <a:off x="457200" y="1600200"/>
            <a:ext cx="8229600" cy="4781128"/>
          </a:xfrm>
          <a:solidFill>
            <a:schemeClr val="bg1"/>
          </a:solidFill>
        </p:spPr>
        <p:txBody>
          <a:bodyPr>
            <a:normAutofit fontScale="85000" lnSpcReduction="20000"/>
          </a:bodyPr>
          <a:lstStyle/>
          <a:p>
            <a:r>
              <a:rPr lang="en-GB" sz="2000" dirty="0"/>
              <a:t>Year 5 and Year 6 children also have a home learning diary, which enables them to become more independent. This has their timetable in and any additional notes and home-learning. This is also used to replace reading diary from last year. Children in Year 5 are expected to read 3x a week at home and have their home-learning diary signed (name of book, pages they’ve read and signature).</a:t>
            </a:r>
          </a:p>
          <a:p>
            <a:endParaRPr lang="en-GB" sz="2000" dirty="0"/>
          </a:p>
          <a:p>
            <a:r>
              <a:rPr lang="en-GB" sz="2000" dirty="0"/>
              <a:t>Spellings (which include Y5/Y6 words), they should’ve already brought a booklet of spellings home, as they also have one in school. They are tested on spellings weekly.</a:t>
            </a:r>
          </a:p>
          <a:p>
            <a:endParaRPr lang="en-GB" sz="2000" dirty="0"/>
          </a:p>
          <a:p>
            <a:r>
              <a:rPr lang="en-GB" sz="2000" dirty="0"/>
              <a:t>TTRS – 15mins weekly</a:t>
            </a:r>
          </a:p>
          <a:p>
            <a:endParaRPr lang="en-GB" sz="2000" dirty="0"/>
          </a:p>
          <a:p>
            <a:r>
              <a:rPr lang="en-GB" sz="2000" dirty="0"/>
              <a:t>Home-learning Club – Children may do their home-learning at lunch on a Fri in advance if they wish. If there home-learning is not done, they will need to attend home-learning club as a consequence. However, if there is a good reason then that is fine. The children may complete TTRS at break or lunch during the week if they prefer.</a:t>
            </a:r>
          </a:p>
          <a:p>
            <a:endParaRPr lang="en-GB" sz="2000" dirty="0"/>
          </a:p>
          <a:p>
            <a:r>
              <a:rPr lang="en-GB" sz="2000" dirty="0"/>
              <a:t> Once per term they will also have a project or an additional piece of work</a:t>
            </a:r>
          </a:p>
          <a:p>
            <a:endParaRPr lang="en-GB" sz="2000" dirty="0"/>
          </a:p>
          <a:p>
            <a:r>
              <a:rPr lang="en-GB" sz="2000" dirty="0"/>
              <a:t>There are also additional ideas to support your child on the class page of the website</a:t>
            </a:r>
          </a:p>
          <a:p>
            <a:endParaRPr lang="en-GB" sz="2000" dirty="0"/>
          </a:p>
          <a:p>
            <a:endParaRPr lang="en-GB" sz="2000" dirty="0"/>
          </a:p>
          <a:p>
            <a:endParaRPr lang="en-GB" sz="2000" dirty="0"/>
          </a:p>
          <a:p>
            <a:endParaRPr lang="en-GB" sz="2000" dirty="0"/>
          </a:p>
          <a:p>
            <a:endParaRPr lang="en-GB" sz="2000" dirty="0">
              <a:solidFill>
                <a:srgbClr val="FF0000"/>
              </a:solidFill>
            </a:endParaRPr>
          </a:p>
        </p:txBody>
      </p:sp>
    </p:spTree>
    <p:extLst>
      <p:ext uri="{BB962C8B-B14F-4D97-AF65-F5344CB8AC3E}">
        <p14:creationId xmlns:p14="http://schemas.microsoft.com/office/powerpoint/2010/main" val="310197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u="sng" dirty="0">
                <a:solidFill>
                  <a:srgbClr val="FF0000"/>
                </a:solidFill>
                <a:hlinkClick r:id="rId2">
                  <a:extLst>
                    <a:ext uri="{A12FA001-AC4F-418D-AE19-62706E023703}">
                      <ahyp:hlinkClr xmlns:ahyp="http://schemas.microsoft.com/office/drawing/2018/hyperlinkcolor" val="tx"/>
                    </a:ext>
                  </a:extLst>
                </a:hlinkClick>
              </a:rPr>
              <a:t>Help</a:t>
            </a:r>
            <a:r>
              <a:rPr lang="en-GB" u="sng" dirty="0">
                <a:solidFill>
                  <a:srgbClr val="FF0000"/>
                </a:solidFill>
              </a:rPr>
              <a:t> at Home</a:t>
            </a:r>
          </a:p>
        </p:txBody>
      </p:sp>
      <p:sp>
        <p:nvSpPr>
          <p:cNvPr id="3" name="Content Placeholder 2"/>
          <p:cNvSpPr>
            <a:spLocks noGrp="1"/>
          </p:cNvSpPr>
          <p:nvPr>
            <p:ph idx="1"/>
          </p:nvPr>
        </p:nvSpPr>
        <p:spPr>
          <a:solidFill>
            <a:schemeClr val="bg1"/>
          </a:solidFill>
        </p:spPr>
        <p:txBody>
          <a:bodyPr>
            <a:normAutofit fontScale="85000" lnSpcReduction="10000"/>
          </a:bodyPr>
          <a:lstStyle/>
          <a:p>
            <a:r>
              <a:rPr lang="en-GB" sz="2400" dirty="0"/>
              <a:t>Support with home-learning </a:t>
            </a:r>
            <a:r>
              <a:rPr lang="en-GB" sz="2400" dirty="0" err="1"/>
              <a:t>eg</a:t>
            </a:r>
            <a:r>
              <a:rPr lang="en-GB" sz="2400" dirty="0"/>
              <a:t> quiz children on knowledge organisers (see next slide), help learn spellings Times Tables (TTR </a:t>
            </a:r>
            <a:r>
              <a:rPr lang="en-GB" sz="2400" dirty="0" err="1"/>
              <a:t>Rockstars</a:t>
            </a:r>
            <a:r>
              <a:rPr lang="en-GB" sz="2400" dirty="0"/>
              <a:t>). Check home-learning diaries. Use class page on website (Y5 links to support your child).</a:t>
            </a:r>
          </a:p>
          <a:p>
            <a:r>
              <a:rPr lang="en-GB" sz="2400" dirty="0"/>
              <a:t>Real life maths problems, help with telling the time (digital and analogue)</a:t>
            </a:r>
          </a:p>
          <a:p>
            <a:r>
              <a:rPr lang="en-GB" sz="2400" dirty="0"/>
              <a:t>Encourage your child to read and write – Hear your child read and sign in home-learning-diary. Encourage them to have a love of reading, take them to a book signing of favourite author or a book festival.</a:t>
            </a:r>
          </a:p>
          <a:p>
            <a:r>
              <a:rPr lang="en-GB" sz="2400" dirty="0"/>
              <a:t>Suggested books : Lots are available at Wokingham Library</a:t>
            </a:r>
          </a:p>
          <a:p>
            <a:pPr marL="0" indent="0" algn="ctr">
              <a:buNone/>
            </a:pPr>
            <a:r>
              <a:rPr lang="en-US" sz="1600" u="sng" dirty="0">
                <a:solidFill>
                  <a:srgbClr val="0070C0"/>
                </a:solidFill>
                <a:hlinkClick r:id="rId2">
                  <a:extLst>
                    <a:ext uri="{A12FA001-AC4F-418D-AE19-62706E023703}">
                      <ahyp:hlinkClr xmlns:ahyp="http://schemas.microsoft.com/office/drawing/2018/hyperlinkcolor" val="tx"/>
                    </a:ext>
                  </a:extLst>
                </a:hlinkClick>
              </a:rPr>
              <a:t>https://schoolreadinglist.co.uk/reading-lists-for-ks2-school-pupils/year-5/</a:t>
            </a:r>
            <a:endParaRPr lang="en-GB" sz="1600" dirty="0">
              <a:solidFill>
                <a:srgbClr val="0070C0"/>
              </a:solidFill>
            </a:endParaRPr>
          </a:p>
          <a:p>
            <a:pPr marL="0" indent="0" algn="ctr">
              <a:buNone/>
            </a:pPr>
            <a:endParaRPr lang="en-GB" sz="1800" u="sng" dirty="0">
              <a:solidFill>
                <a:srgbClr val="0070C0"/>
              </a:solidFill>
              <a:hlinkClick r:id="rId3">
                <a:extLst>
                  <a:ext uri="{A12FA001-AC4F-418D-AE19-62706E023703}">
                    <ahyp:hlinkClr xmlns:ahyp="http://schemas.microsoft.com/office/drawing/2018/hyperlinkcolor" val="tx"/>
                  </a:ext>
                </a:extLst>
              </a:hlinkClick>
            </a:endParaRPr>
          </a:p>
          <a:p>
            <a:pPr marL="0" indent="0" algn="ctr">
              <a:buNone/>
            </a:pPr>
            <a:r>
              <a:rPr lang="en-GB" sz="1500" u="sng" dirty="0">
                <a:solidFill>
                  <a:srgbClr val="0070C0"/>
                </a:solidFill>
                <a:hlinkClick r:id="rId3">
                  <a:extLst>
                    <a:ext uri="{A12FA001-AC4F-418D-AE19-62706E023703}">
                      <ahyp:hlinkClr xmlns:ahyp="http://schemas.microsoft.com/office/drawing/2018/hyperlinkcolor" val="tx"/>
                    </a:ext>
                  </a:extLst>
                </a:hlinkClick>
              </a:rPr>
              <a:t>https://schoolreadinglist.co.uk/reading-lists-for-ks2-school-pupils/suggested-reading-list-for-year-6-pupils-ks2-age-10-11/</a:t>
            </a:r>
            <a:endParaRPr lang="en-GB" sz="2400" dirty="0"/>
          </a:p>
          <a:p>
            <a:r>
              <a:rPr lang="en-GB" sz="2400" dirty="0"/>
              <a:t>Help your child to become more independent and responsible. Check everything is ready the night before if possible.</a:t>
            </a:r>
          </a:p>
        </p:txBody>
      </p:sp>
    </p:spTree>
    <p:extLst>
      <p:ext uri="{BB962C8B-B14F-4D97-AF65-F5344CB8AC3E}">
        <p14:creationId xmlns:p14="http://schemas.microsoft.com/office/powerpoint/2010/main" val="4234394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7509" y="-11876"/>
            <a:ext cx="6288983" cy="6881752"/>
          </a:xfrm>
          <a:prstGeom prst="rect">
            <a:avLst/>
          </a:prstGeom>
        </p:spPr>
      </p:pic>
    </p:spTree>
    <p:extLst>
      <p:ext uri="{BB962C8B-B14F-4D97-AF65-F5344CB8AC3E}">
        <p14:creationId xmlns:p14="http://schemas.microsoft.com/office/powerpoint/2010/main" val="4032799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madisonslibrary.com/wp-content/uploads/2025/02/Benefits-of-Reading-1.png">
            <a:extLst>
              <a:ext uri="{FF2B5EF4-FFF2-40B4-BE49-F238E27FC236}">
                <a16:creationId xmlns:a16="http://schemas.microsoft.com/office/drawing/2014/main" id="{28B6F3B7-9F55-46D7-823A-C4C38BD97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0"/>
            <a:ext cx="54864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315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u="sng" dirty="0">
                <a:solidFill>
                  <a:srgbClr val="FF0000"/>
                </a:solidFill>
              </a:rPr>
              <a:t>Knowledge Organisers</a:t>
            </a:r>
          </a:p>
        </p:txBody>
      </p:sp>
      <p:sp>
        <p:nvSpPr>
          <p:cNvPr id="3" name="Content Placeholder 2"/>
          <p:cNvSpPr>
            <a:spLocks noGrp="1"/>
          </p:cNvSpPr>
          <p:nvPr>
            <p:ph idx="1"/>
          </p:nvPr>
        </p:nvSpPr>
        <p:spPr>
          <a:solidFill>
            <a:schemeClr val="bg1"/>
          </a:solidFill>
        </p:spPr>
        <p:txBody>
          <a:bodyPr>
            <a:noAutofit/>
          </a:bodyPr>
          <a:lstStyle/>
          <a:p>
            <a:pPr marL="0" indent="0" fontAlgn="base">
              <a:buNone/>
            </a:pPr>
            <a:r>
              <a:rPr lang="en-GB" sz="1800" b="1" u="sng" dirty="0"/>
              <a:t>What is a Knowledge Organiser:</a:t>
            </a:r>
            <a:r>
              <a:rPr lang="en-GB" sz="1800" dirty="0"/>
              <a:t> </a:t>
            </a:r>
          </a:p>
          <a:p>
            <a:pPr marL="0" indent="0" fontAlgn="base">
              <a:buNone/>
            </a:pPr>
            <a:r>
              <a:rPr lang="en-GB" sz="2000" dirty="0"/>
              <a:t>Knowledge organisers contain the essential information and vocabulary that will help your child access a new topic in class. The knowledge organisers are also designed to be used at home to help children learn the key facts and information. Your child will be learning the same information, as part of their learning in class. </a:t>
            </a:r>
          </a:p>
          <a:p>
            <a:pPr marL="0" indent="0" fontAlgn="base">
              <a:buNone/>
            </a:pPr>
            <a:r>
              <a:rPr lang="en-GB" sz="1800" b="1" dirty="0"/>
              <a:t> </a:t>
            </a:r>
            <a:endParaRPr lang="en-GB" sz="1800" dirty="0"/>
          </a:p>
          <a:p>
            <a:pPr marL="0" indent="0" fontAlgn="base">
              <a:buNone/>
            </a:pPr>
            <a:r>
              <a:rPr lang="en-GB" sz="2000" b="1" u="sng" dirty="0"/>
              <a:t>How are they used in class:</a:t>
            </a:r>
            <a:r>
              <a:rPr lang="en-GB" sz="2000" dirty="0"/>
              <a:t> </a:t>
            </a:r>
          </a:p>
          <a:p>
            <a:pPr marL="0" indent="0" fontAlgn="base">
              <a:buNone/>
            </a:pPr>
            <a:r>
              <a:rPr lang="en-GB" sz="2000" dirty="0"/>
              <a:t>A Knowledge Organiser will be given to a child prior to the start of a new topic. The teacher will read through it with the child and explain it to them. All the knowledge organisers for the term are on Sycamore Class page of the website (art, computing, French, history, geography, PHSE, religion and worldviews). The Knowledge Organisers will be used in lessons and constantly referred back to. They will have a quizzes on the key information.</a:t>
            </a:r>
            <a:endParaRPr lang="en-GB" sz="1800" dirty="0"/>
          </a:p>
          <a:p>
            <a:pPr marL="0" indent="0" fontAlgn="base">
              <a:buNone/>
            </a:pPr>
            <a:r>
              <a:rPr lang="en-GB" sz="1100" dirty="0">
                <a:solidFill>
                  <a:srgbClr val="FF0000"/>
                </a:solidFill>
              </a:rPr>
              <a:t> </a:t>
            </a:r>
          </a:p>
          <a:p>
            <a:endParaRPr lang="en-GB" sz="1100" dirty="0">
              <a:solidFill>
                <a:srgbClr val="FF0000"/>
              </a:solidFill>
            </a:endParaRPr>
          </a:p>
        </p:txBody>
      </p:sp>
    </p:spTree>
    <p:extLst>
      <p:ext uri="{BB962C8B-B14F-4D97-AF65-F5344CB8AC3E}">
        <p14:creationId xmlns:p14="http://schemas.microsoft.com/office/powerpoint/2010/main" val="1587867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26170"/>
          </a:xfrm>
          <a:solidFill>
            <a:schemeClr val="bg1"/>
          </a:solidFill>
        </p:spPr>
        <p:txBody>
          <a:bodyPr>
            <a:noAutofit/>
          </a:bodyPr>
          <a:lstStyle/>
          <a:p>
            <a:r>
              <a:rPr lang="en-GB" sz="3200" b="1" u="sng" dirty="0">
                <a:solidFill>
                  <a:srgbClr val="FF0000"/>
                </a:solidFill>
              </a:rPr>
              <a:t>How you can support your child with their Knowledge Organisers:</a:t>
            </a:r>
            <a:r>
              <a:rPr lang="en-GB" sz="3200" dirty="0">
                <a:solidFill>
                  <a:srgbClr val="FF0000"/>
                </a:solidFill>
              </a:rPr>
              <a:t> </a:t>
            </a:r>
            <a:br>
              <a:rPr lang="en-GB" sz="3200" dirty="0">
                <a:solidFill>
                  <a:srgbClr val="FF0000"/>
                </a:solidFill>
              </a:rPr>
            </a:br>
            <a:endParaRPr lang="en-GB" sz="3200" dirty="0"/>
          </a:p>
        </p:txBody>
      </p:sp>
      <p:sp>
        <p:nvSpPr>
          <p:cNvPr id="3" name="Content Placeholder 2"/>
          <p:cNvSpPr>
            <a:spLocks noGrp="1"/>
          </p:cNvSpPr>
          <p:nvPr>
            <p:ph idx="1"/>
          </p:nvPr>
        </p:nvSpPr>
        <p:spPr>
          <a:xfrm>
            <a:off x="457200" y="1916832"/>
            <a:ext cx="8229600" cy="4209331"/>
          </a:xfrm>
          <a:solidFill>
            <a:schemeClr val="bg1"/>
          </a:solidFill>
        </p:spPr>
        <p:txBody>
          <a:bodyPr>
            <a:normAutofit fontScale="25000" lnSpcReduction="20000"/>
          </a:bodyPr>
          <a:lstStyle/>
          <a:p>
            <a:pPr fontAlgn="base"/>
            <a:endParaRPr lang="en-GB" dirty="0">
              <a:solidFill>
                <a:srgbClr val="FF0000"/>
              </a:solidFill>
            </a:endParaRPr>
          </a:p>
          <a:p>
            <a:pPr fontAlgn="base"/>
            <a:r>
              <a:rPr lang="en-GB" sz="5600" b="1" dirty="0"/>
              <a:t>Children read the information from the Knowledge Organiser at regular points throughout the half term (ideally with an adult).  </a:t>
            </a:r>
          </a:p>
          <a:p>
            <a:pPr marL="0" indent="0" fontAlgn="base">
              <a:buNone/>
            </a:pPr>
            <a:endParaRPr lang="en-GB" sz="5600" b="1" dirty="0"/>
          </a:p>
          <a:p>
            <a:pPr fontAlgn="base"/>
            <a:r>
              <a:rPr lang="en-GB" sz="5600" b="1" dirty="0"/>
              <a:t>Discuss the information together, focussing on your child reading and understanding the information contained.  </a:t>
            </a:r>
          </a:p>
          <a:p>
            <a:pPr marL="0" indent="0" fontAlgn="base">
              <a:buNone/>
            </a:pPr>
            <a:endParaRPr lang="en-GB" sz="5600" b="1" dirty="0"/>
          </a:p>
          <a:p>
            <a:pPr fontAlgn="base"/>
            <a:r>
              <a:rPr lang="en-GB" sz="5600" b="1" dirty="0"/>
              <a:t>Revisit the document regularly over the half term and ask your child what else they have learnt in class that expands upon the facts in the Knowledge Organiser.  </a:t>
            </a:r>
          </a:p>
          <a:p>
            <a:pPr fontAlgn="base"/>
            <a:endParaRPr lang="en-GB" sz="5600" b="1" dirty="0"/>
          </a:p>
          <a:p>
            <a:pPr fontAlgn="base"/>
            <a:r>
              <a:rPr lang="en-GB" sz="5600" b="1" dirty="0"/>
              <a:t>Discuss the new vocabulary on the Knowledge Organiser and model using these words in a sentence, or discuss definitions to help your child develop their understanding of these new words.   </a:t>
            </a:r>
          </a:p>
          <a:p>
            <a:pPr marL="0" indent="0" fontAlgn="base">
              <a:buNone/>
            </a:pPr>
            <a:endParaRPr lang="en-GB" sz="5600" b="1" dirty="0"/>
          </a:p>
          <a:p>
            <a:pPr fontAlgn="base"/>
            <a:r>
              <a:rPr lang="en-GB" sz="5600" b="1" dirty="0"/>
              <a:t>Help your child to develop their understanding of their topic by visiting the library to borrow some information books (library staff will be able to help you to locate relevant books); research on the internet with adult support and supervision.   </a:t>
            </a:r>
          </a:p>
          <a:p>
            <a:pPr marL="0" indent="0" fontAlgn="base">
              <a:buNone/>
            </a:pPr>
            <a:r>
              <a:rPr lang="en-GB" sz="5600" b="1" dirty="0"/>
              <a:t> </a:t>
            </a:r>
          </a:p>
          <a:p>
            <a:pPr fontAlgn="base"/>
            <a:r>
              <a:rPr lang="en-GB" sz="5600" b="1" dirty="0"/>
              <a:t>They shouldn’t place any unnecessary stress upon a child and should be a wonderful opportunity for you to be part of the learning process. We are confident that these Knowledge Organisers will help children to develop knowledge on a wide range of topics and will significantly improve their vocabulary and understanding. This will then help them to be more confident in class and help to develop their reading and writing skills across the curriculum.  </a:t>
            </a:r>
            <a:r>
              <a:rPr lang="en-GB" sz="5600" dirty="0"/>
              <a:t> </a:t>
            </a:r>
          </a:p>
          <a:p>
            <a:endParaRPr lang="en-GB" sz="4000" b="1" dirty="0"/>
          </a:p>
        </p:txBody>
      </p:sp>
    </p:spTree>
    <p:extLst>
      <p:ext uri="{BB962C8B-B14F-4D97-AF65-F5344CB8AC3E}">
        <p14:creationId xmlns:p14="http://schemas.microsoft.com/office/powerpoint/2010/main" val="38547842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0B9B3-B355-4402-B54A-4DB93B393628}"/>
              </a:ext>
            </a:extLst>
          </p:cNvPr>
          <p:cNvSpPr>
            <a:spLocks noGrp="1"/>
          </p:cNvSpPr>
          <p:nvPr>
            <p:ph type="title"/>
          </p:nvPr>
        </p:nvSpPr>
        <p:spPr>
          <a:solidFill>
            <a:schemeClr val="bg1"/>
          </a:solidFill>
        </p:spPr>
        <p:txBody>
          <a:bodyPr>
            <a:normAutofit fontScale="90000"/>
          </a:bodyPr>
          <a:lstStyle/>
          <a:p>
            <a:r>
              <a:rPr lang="en-GB" dirty="0">
                <a:solidFill>
                  <a:srgbClr val="FF0000"/>
                </a:solidFill>
              </a:rPr>
              <a:t>Thank you for listening and for your time.</a:t>
            </a:r>
          </a:p>
        </p:txBody>
      </p:sp>
      <p:sp>
        <p:nvSpPr>
          <p:cNvPr id="3" name="Content Placeholder 2">
            <a:extLst>
              <a:ext uri="{FF2B5EF4-FFF2-40B4-BE49-F238E27FC236}">
                <a16:creationId xmlns:a16="http://schemas.microsoft.com/office/drawing/2014/main" id="{FE8E5DE8-06AB-4E99-840C-1D80D47E891B}"/>
              </a:ext>
            </a:extLst>
          </p:cNvPr>
          <p:cNvSpPr>
            <a:spLocks noGrp="1"/>
          </p:cNvSpPr>
          <p:nvPr>
            <p:ph idx="1"/>
          </p:nvPr>
        </p:nvSpPr>
        <p:spPr>
          <a:xfrm>
            <a:off x="457200" y="1600200"/>
            <a:ext cx="8229600" cy="4525963"/>
          </a:xfrm>
          <a:solidFill>
            <a:schemeClr val="bg1"/>
          </a:solidFill>
        </p:spPr>
        <p:txBody>
          <a:bodyPr/>
          <a:lstStyle/>
          <a:p>
            <a:pPr marL="0" indent="0" algn="ctr">
              <a:buNone/>
            </a:pPr>
            <a:r>
              <a:rPr lang="en-GB" dirty="0"/>
              <a:t>Any questions?</a:t>
            </a:r>
          </a:p>
          <a:p>
            <a:endParaRPr lang="en-GB" dirty="0"/>
          </a:p>
        </p:txBody>
      </p:sp>
      <p:pic>
        <p:nvPicPr>
          <p:cNvPr id="4" name="Picture 3">
            <a:extLst>
              <a:ext uri="{FF2B5EF4-FFF2-40B4-BE49-F238E27FC236}">
                <a16:creationId xmlns:a16="http://schemas.microsoft.com/office/drawing/2014/main" id="{3FBB61C0-9AD9-4A3B-B1DD-DC04B712D894}"/>
              </a:ext>
            </a:extLst>
          </p:cNvPr>
          <p:cNvPicPr>
            <a:picLocks noChangeAspect="1"/>
          </p:cNvPicPr>
          <p:nvPr/>
        </p:nvPicPr>
        <p:blipFill>
          <a:blip r:embed="rId2"/>
          <a:stretch>
            <a:fillRect/>
          </a:stretch>
        </p:blipFill>
        <p:spPr>
          <a:xfrm>
            <a:off x="3419872" y="2708920"/>
            <a:ext cx="2088232" cy="2046578"/>
          </a:xfrm>
          <a:prstGeom prst="rect">
            <a:avLst/>
          </a:prstGeom>
        </p:spPr>
      </p:pic>
    </p:spTree>
    <p:extLst>
      <p:ext uri="{BB962C8B-B14F-4D97-AF65-F5344CB8AC3E}">
        <p14:creationId xmlns:p14="http://schemas.microsoft.com/office/powerpoint/2010/main" val="37080969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aad0204-8fc8-4179-8a7e-c9b8dad42899" xsi:nil="true"/>
    <MigrationWizIdPermissions xmlns="5aad0204-8fc8-4179-8a7e-c9b8dad42899" xsi:nil="true"/>
    <MigrationWizIdVersion xmlns="5aad0204-8fc8-4179-8a7e-c9b8dad42899" xsi:nil="true"/>
    <MigrationWizId xmlns="5aad0204-8fc8-4179-8a7e-c9b8dad4289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1FDB491708BB4699706DD3A8CC8CAA" ma:contentTypeVersion="17" ma:contentTypeDescription="Create a new document." ma:contentTypeScope="" ma:versionID="be3736b5130ef1a0324cdcbc37d90e43">
  <xsd:schema xmlns:xsd="http://www.w3.org/2001/XMLSchema" xmlns:xs="http://www.w3.org/2001/XMLSchema" xmlns:p="http://schemas.microsoft.com/office/2006/metadata/properties" xmlns:ns3="5aad0204-8fc8-4179-8a7e-c9b8dad42899" targetNamespace="http://schemas.microsoft.com/office/2006/metadata/properties" ma:root="true" ma:fieldsID="fa9bf56b959bc2097ddc419683058e91" ns3:_="">
    <xsd:import namespace="5aad0204-8fc8-4179-8a7e-c9b8dad42899"/>
    <xsd:element name="properties">
      <xsd:complexType>
        <xsd:sequence>
          <xsd:element name="documentManagement">
            <xsd:complexType>
              <xsd:all>
                <xsd:element ref="ns3:MigrationWizId" minOccurs="0"/>
                <xsd:element ref="ns3:MigrationWizIdPermissions" minOccurs="0"/>
                <xsd:element ref="ns3:MigrationWizIdVersion" minOccurs="0"/>
                <xsd:element ref="ns3:_activity" minOccurs="0"/>
                <xsd:element ref="ns3:MediaServiceMetadata" minOccurs="0"/>
                <xsd:element ref="ns3:MediaServiceFastMetadata" minOccurs="0"/>
                <xsd:element ref="ns3:MediaServiceObjectDetectorVersions" minOccurs="0"/>
                <xsd:element ref="ns3:MediaServiceAutoTags" minOccurs="0"/>
                <xsd:element ref="ns3:MediaLengthInSeconds" minOccurs="0"/>
                <xsd:element ref="ns3:MediaServiceDateTaken" minOccurs="0"/>
                <xsd:element ref="ns3:MediaServiceLocation" minOccurs="0"/>
                <xsd:element ref="ns3:MediaServiceGenerationTime" minOccurs="0"/>
                <xsd:element ref="ns3:MediaServiceEventHashCode" minOccurs="0"/>
                <xsd:element ref="ns3:MediaServiceOCR" minOccurs="0"/>
                <xsd:element ref="ns3:MediaServiceSearchProperties" minOccurs="0"/>
                <xsd:element ref="ns3:MediaServiceSystemTag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ad0204-8fc8-4179-8a7e-c9b8dad42899"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_activity" ma:index="11" nillable="true" ma:displayName="_activity" ma:hidden="true" ma:internalName="_activity"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926A5E-510C-4D5E-A0B2-449713D6147B}">
  <ds:schemaRefs>
    <ds:schemaRef ds:uri="http://schemas.microsoft.com/sharepoint/v3/contenttype/forms"/>
  </ds:schemaRefs>
</ds:datastoreItem>
</file>

<file path=customXml/itemProps2.xml><?xml version="1.0" encoding="utf-8"?>
<ds:datastoreItem xmlns:ds="http://schemas.openxmlformats.org/officeDocument/2006/customXml" ds:itemID="{B434B7A7-B581-4619-B760-CC6905E9918F}">
  <ds:schemaRefs>
    <ds:schemaRef ds:uri="http://purl.org/dc/dcmitype/"/>
    <ds:schemaRef ds:uri="http://purl.org/dc/elements/1.1/"/>
    <ds:schemaRef ds:uri="http://www.w3.org/XML/1998/namespace"/>
    <ds:schemaRef ds:uri="5aad0204-8fc8-4179-8a7e-c9b8dad42899"/>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FA866B2D-764C-4901-B17D-30EC22886E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ad0204-8fc8-4179-8a7e-c9b8dad428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32341</TotalTime>
  <Words>1308</Words>
  <Application>Microsoft Office PowerPoint</Application>
  <PresentationFormat>On-screen Show (4:3)</PresentationFormat>
  <Paragraphs>121</Paragraphs>
  <Slides>21</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Calibri</vt:lpstr>
      <vt:lpstr>Office Theme</vt:lpstr>
      <vt:lpstr>Welcome to Year 5. </vt:lpstr>
      <vt:lpstr>Expectations in Sycamore Class</vt:lpstr>
      <vt:lpstr>PowerPoint Presentation</vt:lpstr>
      <vt:lpstr>PowerPoint Presentation</vt:lpstr>
      <vt:lpstr>PowerPoint Presentation</vt:lpstr>
      <vt:lpstr>PowerPoint Presentation</vt:lpstr>
      <vt:lpstr>Equipment and Uniform</vt:lpstr>
      <vt:lpstr>PowerPoint Presentation</vt:lpstr>
      <vt:lpstr>PowerPoint Presentation</vt:lpstr>
      <vt:lpstr>PowerPoint Presentation</vt:lpstr>
      <vt:lpstr>PowerPoint Presentation</vt:lpstr>
      <vt:lpstr>Rewards and Responsibilities</vt:lpstr>
      <vt:lpstr>Enrichment and Events </vt:lpstr>
      <vt:lpstr>Partnership Between Parents and Teachers</vt:lpstr>
      <vt:lpstr>Home-Learning</vt:lpstr>
      <vt:lpstr>Help at Home</vt:lpstr>
      <vt:lpstr>PowerPoint Presentation</vt:lpstr>
      <vt:lpstr>PowerPoint Presentation</vt:lpstr>
      <vt:lpstr>Knowledge Organisers</vt:lpstr>
      <vt:lpstr>How you can support your child with their Knowledge Organisers:  </vt:lpstr>
      <vt:lpstr>Thank you for listening and for your time.</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Four!</dc:title>
  <dc:creator>Florence</dc:creator>
  <cp:lastModifiedBy>Heather Barnes</cp:lastModifiedBy>
  <cp:revision>222</cp:revision>
  <cp:lastPrinted>2022-09-07T13:00:43Z</cp:lastPrinted>
  <dcterms:created xsi:type="dcterms:W3CDTF">2014-06-07T09:38:15Z</dcterms:created>
  <dcterms:modified xsi:type="dcterms:W3CDTF">2026-09-04T15:27:27Z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0x010100071FDB491708BB4699706DD3A8CC8CAA</vt:lpwstr>
  </property>
  <property fmtid="{D5CDD505-2E9C-101B-9397-08002B2CF9AE}" pid="3" name="Order">
    <vt:r8>5852800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TriggerFlowInfo">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ies>
</file>