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4"/>
  </p:sldMasterIdLst>
  <p:notesMasterIdLst>
    <p:notesMasterId r:id="rId45"/>
  </p:notesMasterIdLst>
  <p:handoutMasterIdLst>
    <p:handoutMasterId r:id="rId46"/>
  </p:handoutMasterIdLst>
  <p:sldIdLst>
    <p:sldId id="256" r:id="rId5"/>
    <p:sldId id="258" r:id="rId6"/>
    <p:sldId id="303" r:id="rId7"/>
    <p:sldId id="259" r:id="rId8"/>
    <p:sldId id="260" r:id="rId9"/>
    <p:sldId id="274" r:id="rId10"/>
    <p:sldId id="275" r:id="rId11"/>
    <p:sldId id="276" r:id="rId12"/>
    <p:sldId id="277" r:id="rId13"/>
    <p:sldId id="295" r:id="rId14"/>
    <p:sldId id="305" r:id="rId15"/>
    <p:sldId id="306" r:id="rId16"/>
    <p:sldId id="307" r:id="rId17"/>
    <p:sldId id="308" r:id="rId18"/>
    <p:sldId id="309" r:id="rId19"/>
    <p:sldId id="310" r:id="rId20"/>
    <p:sldId id="262" r:id="rId21"/>
    <p:sldId id="282" r:id="rId22"/>
    <p:sldId id="284" r:id="rId23"/>
    <p:sldId id="285" r:id="rId24"/>
    <p:sldId id="286" r:id="rId25"/>
    <p:sldId id="287" r:id="rId26"/>
    <p:sldId id="288" r:id="rId27"/>
    <p:sldId id="290" r:id="rId28"/>
    <p:sldId id="294" r:id="rId29"/>
    <p:sldId id="289" r:id="rId30"/>
    <p:sldId id="291" r:id="rId31"/>
    <p:sldId id="297" r:id="rId32"/>
    <p:sldId id="264" r:id="rId33"/>
    <p:sldId id="312" r:id="rId34"/>
    <p:sldId id="300" r:id="rId35"/>
    <p:sldId id="301" r:id="rId36"/>
    <p:sldId id="296" r:id="rId37"/>
    <p:sldId id="265" r:id="rId38"/>
    <p:sldId id="311" r:id="rId39"/>
    <p:sldId id="270" r:id="rId40"/>
    <p:sldId id="298" r:id="rId41"/>
    <p:sldId id="267" r:id="rId42"/>
    <p:sldId id="313" r:id="rId43"/>
    <p:sldId id="302" r:id="rId4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CE6E4"/>
    <a:srgbClr val="F8BC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33" autoAdjust="0"/>
    <p:restoredTop sz="94660"/>
  </p:normalViewPr>
  <p:slideViewPr>
    <p:cSldViewPr>
      <p:cViewPr>
        <p:scale>
          <a:sx n="100" d="100"/>
          <a:sy n="100" d="100"/>
        </p:scale>
        <p:origin x="324" y="-1244"/>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0BC1D32-8541-4749-A1CE-947A8608A949}" type="datetimeFigureOut">
              <a:rPr lang="en-GB" smtClean="0"/>
              <a:t>26/11/2025</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D25D6C9-E503-44FA-8E1D-3E6D5DDA5E4C}" type="slidenum">
              <a:rPr lang="en-GB" smtClean="0"/>
              <a:t>‹#›</a:t>
            </a:fld>
            <a:endParaRPr lang="en-GB"/>
          </a:p>
        </p:txBody>
      </p:sp>
    </p:spTree>
    <p:extLst>
      <p:ext uri="{BB962C8B-B14F-4D97-AF65-F5344CB8AC3E}">
        <p14:creationId xmlns:p14="http://schemas.microsoft.com/office/powerpoint/2010/main" val="21558267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CAAA7A6-E110-4DE3-B71F-E88A191D86C8}" type="datetimeFigureOut">
              <a:rPr lang="en-GB" smtClean="0"/>
              <a:t>26/11/2025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FBEC7D8-C9CC-4246-9B14-59460EEB9A4D}" type="slidenum">
              <a:rPr lang="en-GB" smtClean="0"/>
              <a:t>‹#›</a:t>
            </a:fld>
            <a:endParaRPr lang="en-GB"/>
          </a:p>
        </p:txBody>
      </p:sp>
    </p:spTree>
    <p:extLst>
      <p:ext uri="{BB962C8B-B14F-4D97-AF65-F5344CB8AC3E}">
        <p14:creationId xmlns:p14="http://schemas.microsoft.com/office/powerpoint/2010/main" val="2824495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FBEC7D8-C9CC-4246-9B14-59460EEB9A4D}" type="slidenum">
              <a:rPr lang="en-GB" smtClean="0"/>
              <a:t>1</a:t>
            </a:fld>
            <a:endParaRPr lang="en-GB" dirty="0"/>
          </a:p>
        </p:txBody>
      </p:sp>
    </p:spTree>
    <p:extLst>
      <p:ext uri="{BB962C8B-B14F-4D97-AF65-F5344CB8AC3E}">
        <p14:creationId xmlns:p14="http://schemas.microsoft.com/office/powerpoint/2010/main" val="1865141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EC7D8-C9CC-4246-9B14-59460EEB9A4D}" type="slidenum">
              <a:rPr lang="en-GB" smtClean="0"/>
              <a:t>26</a:t>
            </a:fld>
            <a:endParaRPr lang="en-GB"/>
          </a:p>
        </p:txBody>
      </p:sp>
    </p:spTree>
    <p:extLst>
      <p:ext uri="{BB962C8B-B14F-4D97-AF65-F5344CB8AC3E}">
        <p14:creationId xmlns:p14="http://schemas.microsoft.com/office/powerpoint/2010/main" val="4233365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EC7D8-C9CC-4246-9B14-59460EEB9A4D}" type="slidenum">
              <a:rPr lang="en-GB" smtClean="0"/>
              <a:t>29</a:t>
            </a:fld>
            <a:endParaRPr lang="en-GB"/>
          </a:p>
        </p:txBody>
      </p:sp>
    </p:spTree>
    <p:extLst>
      <p:ext uri="{BB962C8B-B14F-4D97-AF65-F5344CB8AC3E}">
        <p14:creationId xmlns:p14="http://schemas.microsoft.com/office/powerpoint/2010/main" val="552695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EC7D8-C9CC-4246-9B14-59460EEB9A4D}" type="slidenum">
              <a:rPr lang="en-GB" smtClean="0"/>
              <a:t>34</a:t>
            </a:fld>
            <a:endParaRPr lang="en-GB"/>
          </a:p>
        </p:txBody>
      </p:sp>
    </p:spTree>
    <p:extLst>
      <p:ext uri="{BB962C8B-B14F-4D97-AF65-F5344CB8AC3E}">
        <p14:creationId xmlns:p14="http://schemas.microsoft.com/office/powerpoint/2010/main" val="2701301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2459992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369800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2678639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1014299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632520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699395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387746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3054391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1442438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1598680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3A5A258-7F62-4891-9F72-7A2C37B0EAFD}" type="datetimeFigureOut">
              <a:rPr lang="en-US" smtClean="0"/>
              <a:pPr/>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3AD8D-8057-452A-9DD4-5E725D93260E}" type="slidenum">
              <a:rPr lang="en-US" smtClean="0"/>
              <a:pPr/>
              <a:t>‹#›</a:t>
            </a:fld>
            <a:endParaRPr lang="en-US"/>
          </a:p>
        </p:txBody>
      </p:sp>
    </p:spTree>
    <p:extLst>
      <p:ext uri="{BB962C8B-B14F-4D97-AF65-F5344CB8AC3E}">
        <p14:creationId xmlns:p14="http://schemas.microsoft.com/office/powerpoint/2010/main" val="1991658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5A258-7F62-4891-9F72-7A2C37B0EAFD}" type="datetimeFigureOut">
              <a:rPr lang="en-US" smtClean="0"/>
              <a:pPr/>
              <a:t>11/26/2025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23AD8D-8057-452A-9DD4-5E725D93260E}" type="slidenum">
              <a:rPr lang="en-US" smtClean="0"/>
              <a:pPr/>
              <a:t>‹#›</a:t>
            </a:fld>
            <a:endParaRPr lang="en-US"/>
          </a:p>
        </p:txBody>
      </p:sp>
    </p:spTree>
    <p:extLst>
      <p:ext uri="{BB962C8B-B14F-4D97-AF65-F5344CB8AC3E}">
        <p14:creationId xmlns:p14="http://schemas.microsoft.com/office/powerpoint/2010/main" val="382984438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2018-teacher-assessment-exemplification-ks2-english-writing"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mmerevise.co.uk/ks2-revision/maths-made-easy-ks2-sats-practice-papers/" TargetMode="External"/><Relationship Id="rId2" Type="http://schemas.openxmlformats.org/officeDocument/2006/relationships/hyperlink" Target="https://www.cgpbooks.co.uk/resources/primary-sats-resources" TargetMode="External"/><Relationship Id="rId1" Type="http://schemas.openxmlformats.org/officeDocument/2006/relationships/slideLayout" Target="../slideLayouts/slideLayout2.xml"/><Relationship Id="rId6" Type="http://schemas.openxmlformats.org/officeDocument/2006/relationships/hyperlink" Target="https://classroom.thenational.academy/subjects-by-key-stage/key-stage-2" TargetMode="External"/><Relationship Id="rId5" Type="http://schemas.openxmlformats.org/officeDocument/2006/relationships/hyperlink" Target="https://www.bbc.co.uk/bitesize/articles/z7ch6v4" TargetMode="External"/><Relationship Id="rId4" Type="http://schemas.openxmlformats.org/officeDocument/2006/relationships/hyperlink" Target="https://myminimaths.co.uk/year-6-mini-maths/"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988840"/>
            <a:ext cx="8057988" cy="2808312"/>
          </a:xfrm>
          <a:solidFill>
            <a:schemeClr val="bg1"/>
          </a:solidFill>
        </p:spPr>
        <p:txBody>
          <a:bodyPr>
            <a:normAutofit fontScale="90000"/>
          </a:bodyPr>
          <a:lstStyle/>
          <a:p>
            <a:pPr algn="ctr"/>
            <a:br>
              <a:rPr lang="en-GB" b="1" u="sng" dirty="0">
                <a:solidFill>
                  <a:srgbClr val="FF0000"/>
                </a:solidFill>
              </a:rPr>
            </a:br>
            <a:r>
              <a:rPr lang="en-GB" b="1" u="sng" dirty="0">
                <a:solidFill>
                  <a:srgbClr val="FF0000"/>
                </a:solidFill>
              </a:rPr>
              <a:t>Sycamore Class</a:t>
            </a:r>
            <a:br>
              <a:rPr lang="en-GB" b="1" u="sng" dirty="0">
                <a:solidFill>
                  <a:srgbClr val="FF0000"/>
                </a:solidFill>
              </a:rPr>
            </a:br>
            <a:r>
              <a:rPr lang="en-GB" b="1" u="sng" dirty="0">
                <a:solidFill>
                  <a:srgbClr val="FF0000"/>
                </a:solidFill>
              </a:rPr>
              <a:t> (Year 6) </a:t>
            </a:r>
            <a:br>
              <a:rPr lang="en-GB" b="1" u="sng" dirty="0">
                <a:solidFill>
                  <a:srgbClr val="FF0000"/>
                </a:solidFill>
              </a:rPr>
            </a:br>
            <a:r>
              <a:rPr lang="en-GB" b="1" u="sng" dirty="0">
                <a:solidFill>
                  <a:srgbClr val="FF0000"/>
                </a:solidFill>
              </a:rPr>
              <a:t>SATs Information Session</a:t>
            </a:r>
            <a:br>
              <a:rPr lang="en-GB" b="1" u="sng" dirty="0">
                <a:solidFill>
                  <a:srgbClr val="FF0000"/>
                </a:solidFill>
              </a:rPr>
            </a:br>
            <a:endParaRPr lang="en-US" b="1" u="sng" dirty="0">
              <a:solidFill>
                <a:srgbClr val="FF0000"/>
              </a:solidFill>
            </a:endParaRPr>
          </a:p>
        </p:txBody>
      </p:sp>
      <p:pic>
        <p:nvPicPr>
          <p:cNvPr id="8" name="Picture 7">
            <a:extLst>
              <a:ext uri="{FF2B5EF4-FFF2-40B4-BE49-F238E27FC236}">
                <a16:creationId xmlns:a16="http://schemas.microsoft.com/office/drawing/2014/main" id="{72AAA32E-2ED0-43E4-9CCE-D60D61768A12}"/>
              </a:ext>
            </a:extLst>
          </p:cNvPr>
          <p:cNvPicPr>
            <a:picLocks noChangeAspect="1"/>
          </p:cNvPicPr>
          <p:nvPr/>
        </p:nvPicPr>
        <p:blipFill>
          <a:blip r:embed="rId3"/>
          <a:stretch>
            <a:fillRect/>
          </a:stretch>
        </p:blipFill>
        <p:spPr>
          <a:xfrm>
            <a:off x="1872034" y="476672"/>
            <a:ext cx="5249008" cy="1181265"/>
          </a:xfrm>
          <a:prstGeom prst="rect">
            <a:avLst/>
          </a:prstGeom>
        </p:spPr>
      </p:pic>
      <p:sp>
        <p:nvSpPr>
          <p:cNvPr id="5" name="AutoShape 2" descr="Image result for st sebastians wokingham"/>
          <p:cNvSpPr>
            <a:spLocks noChangeAspect="1" noChangeArrowheads="1"/>
          </p:cNvSpPr>
          <p:nvPr/>
        </p:nvSpPr>
        <p:spPr bwMode="auto">
          <a:xfrm>
            <a:off x="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a:extLst>
              <a:ext uri="{FF2B5EF4-FFF2-40B4-BE49-F238E27FC236}">
                <a16:creationId xmlns:a16="http://schemas.microsoft.com/office/drawing/2014/main" id="{8DABE359-132F-451C-AE69-93D844F35D1D}"/>
              </a:ext>
            </a:extLst>
          </p:cNvPr>
          <p:cNvPicPr>
            <a:picLocks noChangeAspect="1"/>
          </p:cNvPicPr>
          <p:nvPr/>
        </p:nvPicPr>
        <p:blipFill>
          <a:blip r:embed="rId4"/>
          <a:stretch>
            <a:fillRect/>
          </a:stretch>
        </p:blipFill>
        <p:spPr>
          <a:xfrm>
            <a:off x="-14064" y="-20610"/>
            <a:ext cx="963216" cy="99456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solidFill>
                  <a:srgbClr val="FF0000"/>
                </a:solidFill>
              </a:rPr>
              <a:t>When is SAT’S Week?</a:t>
            </a:r>
            <a:endParaRPr lang="en-US" u="sng" dirty="0">
              <a:solidFill>
                <a:srgbClr val="FF0000"/>
              </a:solidFill>
            </a:endParaRPr>
          </a:p>
        </p:txBody>
      </p:sp>
      <p:sp>
        <p:nvSpPr>
          <p:cNvPr id="3" name="Content Placeholder 2"/>
          <p:cNvSpPr>
            <a:spLocks noGrp="1"/>
          </p:cNvSpPr>
          <p:nvPr>
            <p:ph idx="1"/>
          </p:nvPr>
        </p:nvSpPr>
        <p:spPr>
          <a:xfrm>
            <a:off x="457200" y="2249424"/>
            <a:ext cx="8435280" cy="4325112"/>
          </a:xfrm>
        </p:spPr>
        <p:txBody>
          <a:bodyPr/>
          <a:lstStyle/>
          <a:p>
            <a:r>
              <a:rPr lang="en-GB" dirty="0">
                <a:solidFill>
                  <a:schemeClr val="tx1">
                    <a:lumMod val="10000"/>
                  </a:schemeClr>
                </a:solidFill>
                <a:latin typeface="+mj-lt"/>
              </a:rPr>
              <a:t>SATs for Year 6 pupils are due to take place the week commencing 11th May </a:t>
            </a:r>
          </a:p>
          <a:p>
            <a:endParaRPr lang="en-GB" dirty="0">
              <a:solidFill>
                <a:schemeClr val="tx1">
                  <a:lumMod val="10000"/>
                </a:schemeClr>
              </a:solidFill>
              <a:latin typeface="+mj-lt"/>
            </a:endParaRPr>
          </a:p>
          <a:p>
            <a:r>
              <a:rPr lang="en-GB" b="1" dirty="0">
                <a:solidFill>
                  <a:schemeClr val="tx1">
                    <a:lumMod val="10000"/>
                  </a:schemeClr>
                </a:solidFill>
                <a:latin typeface="+mj-lt"/>
              </a:rPr>
              <a:t>If possible, please do not book or make any appointments during school hours at this time.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Dates - SATs</a:t>
            </a:r>
            <a:endParaRPr lang="en-GB" b="1" u="sn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85435839"/>
              </p:ext>
            </p:extLst>
          </p:nvPr>
        </p:nvGraphicFramePr>
        <p:xfrm>
          <a:off x="539552" y="1556792"/>
          <a:ext cx="7560840" cy="4735933"/>
        </p:xfrm>
        <a:graphic>
          <a:graphicData uri="http://schemas.openxmlformats.org/drawingml/2006/table">
            <a:tbl>
              <a:tblPr firstRow="1" firstCol="1" bandRow="1">
                <a:tableStyleId>{5C22544A-7EE6-4342-B048-85BDC9FD1C3A}</a:tableStyleId>
              </a:tblPr>
              <a:tblGrid>
                <a:gridCol w="3780420">
                  <a:extLst>
                    <a:ext uri="{9D8B030D-6E8A-4147-A177-3AD203B41FA5}">
                      <a16:colId xmlns:a16="http://schemas.microsoft.com/office/drawing/2014/main" val="1020184367"/>
                    </a:ext>
                  </a:extLst>
                </a:gridCol>
                <a:gridCol w="3780420">
                  <a:extLst>
                    <a:ext uri="{9D8B030D-6E8A-4147-A177-3AD203B41FA5}">
                      <a16:colId xmlns:a16="http://schemas.microsoft.com/office/drawing/2014/main" val="3305495998"/>
                    </a:ext>
                  </a:extLst>
                </a:gridCol>
              </a:tblGrid>
              <a:tr h="629551">
                <a:tc>
                  <a:txBody>
                    <a:bodyPr/>
                    <a:lstStyle/>
                    <a:p>
                      <a:pPr>
                        <a:lnSpc>
                          <a:spcPct val="107000"/>
                        </a:lnSpc>
                        <a:spcAft>
                          <a:spcPts val="800"/>
                        </a:spcAft>
                      </a:pPr>
                      <a:r>
                        <a:rPr lang="en-GB" sz="2000" dirty="0">
                          <a:solidFill>
                            <a:schemeClr val="tx1"/>
                          </a:solidFill>
                          <a:effectLst/>
                        </a:rPr>
                        <a:t>Date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800"/>
                        </a:spcAft>
                      </a:pPr>
                      <a:r>
                        <a:rPr lang="en-GB" sz="2000" dirty="0">
                          <a:solidFill>
                            <a:schemeClr val="tx1"/>
                          </a:solidFill>
                          <a:effectLst/>
                        </a:rPr>
                        <a:t>Test</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085782464"/>
                  </a:ext>
                </a:extLst>
              </a:tr>
              <a:tr h="1264505">
                <a:tc>
                  <a:txBody>
                    <a:bodyPr/>
                    <a:lstStyle/>
                    <a:p>
                      <a:pPr>
                        <a:lnSpc>
                          <a:spcPct val="107000"/>
                        </a:lnSpc>
                        <a:spcAft>
                          <a:spcPts val="800"/>
                        </a:spcAft>
                      </a:pPr>
                      <a:r>
                        <a:rPr lang="en-GB" sz="2000" dirty="0">
                          <a:solidFill>
                            <a:schemeClr val="tx1"/>
                          </a:solidFill>
                          <a:effectLst/>
                        </a:rPr>
                        <a:t>Monday 11th May 2026</a:t>
                      </a:r>
                    </a:p>
                  </a:txBody>
                  <a:tcPr marL="68580" marR="68580" marT="0" marB="0">
                    <a:solidFill>
                      <a:schemeClr val="bg1"/>
                    </a:solidFill>
                  </a:tcPr>
                </a:tc>
                <a:tc>
                  <a:txBody>
                    <a:bodyPr/>
                    <a:lstStyle/>
                    <a:p>
                      <a:pPr>
                        <a:lnSpc>
                          <a:spcPct val="107000"/>
                        </a:lnSpc>
                        <a:spcAft>
                          <a:spcPts val="800"/>
                        </a:spcAft>
                      </a:pPr>
                      <a:r>
                        <a:rPr lang="en-GB" sz="2000" dirty="0">
                          <a:solidFill>
                            <a:schemeClr val="tx1"/>
                          </a:solidFill>
                          <a:effectLst/>
                        </a:rPr>
                        <a:t>Grammar and Punctuation out of 50 marks (raw score)</a:t>
                      </a:r>
                    </a:p>
                    <a:p>
                      <a:pPr>
                        <a:lnSpc>
                          <a:spcPct val="107000"/>
                        </a:lnSpc>
                        <a:spcAft>
                          <a:spcPts val="800"/>
                        </a:spcAft>
                      </a:pPr>
                      <a:r>
                        <a:rPr lang="en-GB" sz="2000" dirty="0">
                          <a:solidFill>
                            <a:schemeClr val="tx1"/>
                          </a:solidFill>
                          <a:effectLst/>
                        </a:rPr>
                        <a:t>Spelling out of 20 (raw score)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046535213"/>
                  </a:ext>
                </a:extLst>
              </a:tr>
              <a:tr h="903347">
                <a:tc>
                  <a:txBody>
                    <a:bodyPr/>
                    <a:lstStyle/>
                    <a:p>
                      <a:pPr>
                        <a:lnSpc>
                          <a:spcPct val="107000"/>
                        </a:lnSpc>
                        <a:spcAft>
                          <a:spcPts val="800"/>
                        </a:spcAft>
                      </a:pPr>
                      <a:r>
                        <a:rPr lang="en-GB" sz="2000" dirty="0">
                          <a:solidFill>
                            <a:schemeClr val="tx1"/>
                          </a:solidFill>
                          <a:effectLst/>
                        </a:rPr>
                        <a:t>Tuesday 12th May 2026</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800"/>
                        </a:spcAft>
                      </a:pPr>
                      <a:r>
                        <a:rPr lang="en-GB" sz="2000" dirty="0">
                          <a:solidFill>
                            <a:schemeClr val="tx1"/>
                          </a:solidFill>
                          <a:effectLst/>
                        </a:rPr>
                        <a:t>English Reading Test out of 50 marks (raw score)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159449150"/>
                  </a:ext>
                </a:extLst>
              </a:tr>
              <a:tr h="1018629">
                <a:tc>
                  <a:txBody>
                    <a:bodyPr/>
                    <a:lstStyle/>
                    <a:p>
                      <a:pPr>
                        <a:lnSpc>
                          <a:spcPct val="107000"/>
                        </a:lnSpc>
                        <a:spcAft>
                          <a:spcPts val="800"/>
                        </a:spcAft>
                      </a:pPr>
                      <a:r>
                        <a:rPr lang="en-GB" sz="2000" dirty="0">
                          <a:solidFill>
                            <a:schemeClr val="tx1"/>
                          </a:solidFill>
                          <a:effectLst/>
                        </a:rPr>
                        <a:t>Wednesday 13th May 2026</a:t>
                      </a:r>
                    </a:p>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800"/>
                        </a:spcAft>
                      </a:pPr>
                      <a:r>
                        <a:rPr lang="en-GB" sz="2000" dirty="0">
                          <a:solidFill>
                            <a:schemeClr val="tx1"/>
                          </a:solidFill>
                          <a:effectLst/>
                        </a:rPr>
                        <a:t>Mathematics Paper 1 (Arithmetic) out of 40 marks (raw score) and Paper 2 (Reasoning) out of 35 marks (raw score).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359013764"/>
                  </a:ext>
                </a:extLst>
              </a:tr>
              <a:tr h="648464">
                <a:tc>
                  <a:txBody>
                    <a:bodyPr/>
                    <a:lstStyle/>
                    <a:p>
                      <a:pPr>
                        <a:lnSpc>
                          <a:spcPct val="107000"/>
                        </a:lnSpc>
                        <a:spcAft>
                          <a:spcPts val="800"/>
                        </a:spcAft>
                      </a:pPr>
                      <a:r>
                        <a:rPr lang="en-GB" sz="2000" dirty="0">
                          <a:solidFill>
                            <a:schemeClr val="tx1"/>
                          </a:solidFill>
                          <a:effectLst/>
                        </a:rPr>
                        <a:t>Thursday 14</a:t>
                      </a:r>
                      <a:r>
                        <a:rPr lang="en-GB" sz="2000" baseline="30000" dirty="0">
                          <a:solidFill>
                            <a:schemeClr val="tx1"/>
                          </a:solidFill>
                          <a:effectLst/>
                        </a:rPr>
                        <a:t>th</a:t>
                      </a:r>
                      <a:r>
                        <a:rPr lang="en-GB" sz="2000" dirty="0">
                          <a:solidFill>
                            <a:schemeClr val="tx1"/>
                          </a:solidFill>
                          <a:effectLst/>
                        </a:rPr>
                        <a:t> May 2026</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07000"/>
                        </a:lnSpc>
                        <a:spcAft>
                          <a:spcPts val="800"/>
                        </a:spcAft>
                      </a:pPr>
                      <a:r>
                        <a:rPr lang="en-GB" sz="2000" dirty="0">
                          <a:solidFill>
                            <a:schemeClr val="tx1"/>
                          </a:solidFill>
                          <a:effectLst/>
                        </a:rPr>
                        <a:t>Mathematics Paper 3 (Reasoning) out of 35 marks (raw score).</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4233528126"/>
                  </a:ext>
                </a:extLst>
              </a:tr>
            </a:tbl>
          </a:graphicData>
        </a:graphic>
      </p:graphicFrame>
    </p:spTree>
    <p:extLst>
      <p:ext uri="{BB962C8B-B14F-4D97-AF65-F5344CB8AC3E}">
        <p14:creationId xmlns:p14="http://schemas.microsoft.com/office/powerpoint/2010/main" val="3521274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solidFill>
                  <a:srgbClr val="FF0000"/>
                </a:solidFill>
              </a:rPr>
              <a:t>What are children tested on and how are the tests structured?</a:t>
            </a:r>
            <a:endParaRPr lang="en-US" u="sng" dirty="0">
              <a:solidFill>
                <a:srgbClr val="FF0000"/>
              </a:solidFill>
            </a:endParaRPr>
          </a:p>
        </p:txBody>
      </p:sp>
      <p:sp>
        <p:nvSpPr>
          <p:cNvPr id="3" name="Content Placeholder 2"/>
          <p:cNvSpPr>
            <a:spLocks noGrp="1"/>
          </p:cNvSpPr>
          <p:nvPr>
            <p:ph idx="1"/>
          </p:nvPr>
        </p:nvSpPr>
        <p:spPr/>
        <p:txBody>
          <a:bodyPr>
            <a:normAutofit fontScale="92500"/>
          </a:bodyPr>
          <a:lstStyle/>
          <a:p>
            <a:r>
              <a:rPr lang="en-GB" dirty="0">
                <a:solidFill>
                  <a:schemeClr val="tx1">
                    <a:lumMod val="10000"/>
                  </a:schemeClr>
                </a:solidFill>
                <a:latin typeface="+mj-lt"/>
              </a:rPr>
              <a:t>Year 6 children will sit tests in: Reading and Maths, Grammar, Punctuation and spelling test.</a:t>
            </a:r>
          </a:p>
          <a:p>
            <a:r>
              <a:rPr lang="en-GB" dirty="0">
                <a:solidFill>
                  <a:schemeClr val="tx1">
                    <a:lumMod val="10000"/>
                  </a:schemeClr>
                </a:solidFill>
                <a:latin typeface="+mj-lt"/>
              </a:rPr>
              <a:t>The tests will be both </a:t>
            </a:r>
            <a:r>
              <a:rPr lang="en-GB" u="sng" dirty="0">
                <a:solidFill>
                  <a:schemeClr val="tx1">
                    <a:lumMod val="10000"/>
                  </a:schemeClr>
                </a:solidFill>
                <a:latin typeface="+mj-lt"/>
              </a:rPr>
              <a:t>set and marked externally</a:t>
            </a:r>
            <a:r>
              <a:rPr lang="en-GB" dirty="0">
                <a:solidFill>
                  <a:schemeClr val="tx1">
                    <a:lumMod val="10000"/>
                  </a:schemeClr>
                </a:solidFill>
                <a:latin typeface="+mj-lt"/>
              </a:rPr>
              <a:t>, and the results will be used to measure your child's progress and the school's performance. </a:t>
            </a:r>
          </a:p>
          <a:p>
            <a:r>
              <a:rPr lang="en-GB" dirty="0">
                <a:solidFill>
                  <a:schemeClr val="tx1">
                    <a:lumMod val="10000"/>
                  </a:schemeClr>
                </a:solidFill>
                <a:latin typeface="+mj-lt"/>
              </a:rPr>
              <a:t>The children normally sit the tests in the hall and we have a mock practice test week in the hall in March/April. We will also practise in class and for home-learning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229600" cy="1143000"/>
          </a:xfrm>
        </p:spPr>
        <p:txBody>
          <a:bodyPr>
            <a:normAutofit fontScale="90000"/>
          </a:bodyPr>
          <a:lstStyle/>
          <a:p>
            <a:pPr algn="ctr"/>
            <a:br>
              <a:rPr lang="en-GB" dirty="0">
                <a:solidFill>
                  <a:srgbClr val="00B0F0"/>
                </a:solidFill>
              </a:rPr>
            </a:br>
            <a:r>
              <a:rPr lang="en-GB" u="sng" dirty="0">
                <a:solidFill>
                  <a:srgbClr val="FF0000"/>
                </a:solidFill>
              </a:rPr>
              <a:t>Key Stage 2 Reading Tests</a:t>
            </a:r>
            <a:endParaRPr lang="en-US" u="sng" dirty="0">
              <a:solidFill>
                <a:srgbClr val="FF0000"/>
              </a:solidFill>
            </a:endParaRPr>
          </a:p>
        </p:txBody>
      </p:sp>
      <p:sp>
        <p:nvSpPr>
          <p:cNvPr id="3" name="Content Placeholder 2"/>
          <p:cNvSpPr>
            <a:spLocks noGrp="1"/>
          </p:cNvSpPr>
          <p:nvPr>
            <p:ph idx="1"/>
          </p:nvPr>
        </p:nvSpPr>
        <p:spPr>
          <a:xfrm>
            <a:off x="457200" y="1124744"/>
            <a:ext cx="8229600" cy="5328592"/>
          </a:xfrm>
        </p:spPr>
        <p:txBody>
          <a:bodyPr>
            <a:noAutofit/>
          </a:bodyPr>
          <a:lstStyle/>
          <a:p>
            <a:r>
              <a:rPr lang="en-GB" sz="1800" dirty="0">
                <a:solidFill>
                  <a:schemeClr val="tx1">
                    <a:lumMod val="10000"/>
                  </a:schemeClr>
                </a:solidFill>
                <a:latin typeface="+mj-lt"/>
              </a:rPr>
              <a:t>The reading test will be a single paper with questions based on one 800-word text and two passages of 300 words.</a:t>
            </a:r>
          </a:p>
          <a:p>
            <a:r>
              <a:rPr lang="en-GB" sz="1800" dirty="0">
                <a:solidFill>
                  <a:schemeClr val="tx1">
                    <a:lumMod val="10000"/>
                  </a:schemeClr>
                </a:solidFill>
                <a:latin typeface="+mj-lt"/>
              </a:rPr>
              <a:t>Your child will have one hour, including reading time, to complete the test. There will be a selection of question types, including:</a:t>
            </a:r>
          </a:p>
          <a:p>
            <a:r>
              <a:rPr lang="en-GB" sz="1800" dirty="0">
                <a:solidFill>
                  <a:schemeClr val="tx1">
                    <a:lumMod val="10000"/>
                  </a:schemeClr>
                </a:solidFill>
                <a:latin typeface="+mj-lt"/>
              </a:rPr>
              <a:t>Sequencing - e.g. ‘Number the events below to show the order in which they happen in the story’</a:t>
            </a:r>
          </a:p>
          <a:p>
            <a:r>
              <a:rPr lang="en-GB" sz="1800" dirty="0">
                <a:solidFill>
                  <a:schemeClr val="tx1">
                    <a:lumMod val="10000"/>
                  </a:schemeClr>
                </a:solidFill>
                <a:latin typeface="+mj-lt"/>
              </a:rPr>
              <a:t>Labelling, e.g. ‘Label the text to show the title of the story’.</a:t>
            </a:r>
          </a:p>
          <a:p>
            <a:r>
              <a:rPr lang="en-GB" sz="1800" dirty="0">
                <a:solidFill>
                  <a:schemeClr val="tx1">
                    <a:lumMod val="10000"/>
                  </a:schemeClr>
                </a:solidFill>
                <a:latin typeface="+mj-lt"/>
              </a:rPr>
              <a:t>Vocabulary - e.g. ‘Find and copy one word/phrase that suggests what the weather is like in the story’.</a:t>
            </a:r>
          </a:p>
          <a:p>
            <a:r>
              <a:rPr lang="en-GB" sz="1800" dirty="0">
                <a:solidFill>
                  <a:schemeClr val="tx1">
                    <a:lumMod val="10000"/>
                  </a:schemeClr>
                </a:solidFill>
                <a:latin typeface="+mj-lt"/>
              </a:rPr>
              <a:t>Retrieval e.g. ‘What does the bear eat?’.</a:t>
            </a:r>
          </a:p>
          <a:p>
            <a:r>
              <a:rPr lang="en-GB" sz="1800" dirty="0">
                <a:solidFill>
                  <a:schemeClr val="tx1">
                    <a:lumMod val="10000"/>
                  </a:schemeClr>
                </a:solidFill>
                <a:latin typeface="+mj-lt"/>
              </a:rPr>
              <a:t>Inference - Open-ended response, e.g. ‘Look at the sentence that begins Once upon a time. How does the writer increase the tension throughout this paragraph? Explain fully, referring to the text in your answer. </a:t>
            </a:r>
          </a:p>
          <a:p>
            <a:r>
              <a:rPr lang="en-GB" sz="1800" dirty="0">
                <a:solidFill>
                  <a:schemeClr val="tx1">
                    <a:lumMod val="10000"/>
                  </a:schemeClr>
                </a:solidFill>
                <a:latin typeface="+mj-lt"/>
              </a:rPr>
              <a:t>Slides 6-9 have example reading questions from past papers.</a:t>
            </a:r>
            <a:endParaRPr lang="en-US" sz="1800" dirty="0">
              <a:solidFill>
                <a:schemeClr val="tx1">
                  <a:lumMod val="10000"/>
                </a:schemeClr>
              </a:solidFill>
              <a:latin typeface="+mj-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2199" t="31439" r="23475" b="19643"/>
          <a:stretch/>
        </p:blipFill>
        <p:spPr bwMode="auto">
          <a:xfrm>
            <a:off x="0" y="404664"/>
            <a:ext cx="9036496" cy="4718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5452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2645" t="13889" r="24144" b="32936"/>
          <a:stretch/>
        </p:blipFill>
        <p:spPr bwMode="auto">
          <a:xfrm>
            <a:off x="251520" y="404664"/>
            <a:ext cx="8586953"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6123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091" t="25189" r="23587" b="41667"/>
          <a:stretch/>
        </p:blipFill>
        <p:spPr bwMode="auto">
          <a:xfrm>
            <a:off x="467544" y="476672"/>
            <a:ext cx="8448075"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5565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2980" t="24405" r="22583" b="23214"/>
          <a:stretch/>
        </p:blipFill>
        <p:spPr bwMode="auto">
          <a:xfrm>
            <a:off x="251519" y="404664"/>
            <a:ext cx="8518761" cy="4608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9598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05" y="954346"/>
            <a:ext cx="9144000" cy="5909310"/>
          </a:xfrm>
          <a:prstGeom prst="rect">
            <a:avLst/>
          </a:prstGeom>
        </p:spPr>
        <p:txBody>
          <a:bodyPr wrap="square">
            <a:spAutoFit/>
          </a:bodyPr>
          <a:lstStyle/>
          <a:p>
            <a:pPr marL="342900" indent="-160338">
              <a:buFont typeface="Arial" panose="020B0604020202020204" pitchFamily="34" charset="0"/>
              <a:buChar char="•"/>
              <a:defRPr/>
            </a:pPr>
            <a:r>
              <a:rPr lang="en-GB" b="1" u="sng" dirty="0">
                <a:solidFill>
                  <a:schemeClr val="bg2">
                    <a:lumMod val="10000"/>
                  </a:schemeClr>
                </a:solidFill>
                <a:latin typeface="+mj-lt"/>
              </a:rPr>
              <a:t>Listen to your child read regularly.</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Focus on developing an enjoyment and love of reading.</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Enjoy stories </a:t>
            </a:r>
            <a:r>
              <a:rPr lang="en-GB" b="1" dirty="0">
                <a:solidFill>
                  <a:schemeClr val="bg2">
                    <a:lumMod val="10000"/>
                  </a:schemeClr>
                </a:solidFill>
                <a:latin typeface="+mj-lt"/>
              </a:rPr>
              <a:t>together</a:t>
            </a:r>
            <a:r>
              <a:rPr lang="en-GB" dirty="0">
                <a:solidFill>
                  <a:schemeClr val="bg2">
                    <a:lumMod val="10000"/>
                  </a:schemeClr>
                </a:solidFill>
                <a:latin typeface="+mj-lt"/>
              </a:rPr>
              <a:t> – reading stories </a:t>
            </a:r>
            <a:r>
              <a:rPr lang="en-GB" u="sng" dirty="0">
                <a:solidFill>
                  <a:schemeClr val="bg2">
                    <a:lumMod val="10000"/>
                  </a:schemeClr>
                </a:solidFill>
                <a:latin typeface="+mj-lt"/>
              </a:rPr>
              <a:t>to</a:t>
            </a:r>
            <a:r>
              <a:rPr lang="en-GB" dirty="0">
                <a:solidFill>
                  <a:schemeClr val="bg2">
                    <a:lumMod val="10000"/>
                  </a:schemeClr>
                </a:solidFill>
                <a:latin typeface="+mj-lt"/>
              </a:rPr>
              <a:t> your child at KS2 is equally as important as listening to your child read.</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Read a little at a time but often, rather than rarely but for long periods of time!</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Talk about the story before, during and afterwards – discuss the plot, the characters, their feelings and actions, how it makes you feel, predict what will happen and encourage your child to have their own opinions. What impression of the character do you have?</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Look up definitions of words together – you could use a dictionary, the internet or an app on a phone or tablet. Children need to have a broad and rich vocabulary.</a:t>
            </a:r>
          </a:p>
          <a:p>
            <a:pPr marL="342900" indent="-160338">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b="1" dirty="0">
                <a:solidFill>
                  <a:schemeClr val="bg2">
                    <a:lumMod val="10000"/>
                  </a:schemeClr>
                </a:solidFill>
                <a:latin typeface="+mj-lt"/>
              </a:rPr>
              <a:t>All</a:t>
            </a:r>
            <a:r>
              <a:rPr lang="en-GB" dirty="0">
                <a:solidFill>
                  <a:schemeClr val="bg2">
                    <a:lumMod val="10000"/>
                  </a:schemeClr>
                </a:solidFill>
                <a:latin typeface="+mj-lt"/>
              </a:rPr>
              <a:t> reading is valuable – it doesn’t have to be just stories. Reading can involve anything from fiction and non-fiction, poetry, newspapers for children (The Week Junior, First News), magazines, football programmes, recipes, instructions.</a:t>
            </a:r>
          </a:p>
          <a:p>
            <a:pPr marL="342900" indent="-160338">
              <a:buFont typeface="Arial" panose="020B0604020202020204" pitchFamily="34" charset="0"/>
              <a:buChar char="•"/>
              <a:defRPr/>
            </a:pPr>
            <a:endParaRPr lang="en-GB" dirty="0">
              <a:solidFill>
                <a:schemeClr val="bg2">
                  <a:lumMod val="10000"/>
                </a:schemeClr>
              </a:solidFill>
              <a:latin typeface="+mj-lt"/>
            </a:endParaRPr>
          </a:p>
          <a:p>
            <a:pPr marL="342900" indent="-160338">
              <a:buFont typeface="Arial" panose="020B0604020202020204" pitchFamily="34" charset="0"/>
              <a:buChar char="•"/>
              <a:defRPr/>
            </a:pPr>
            <a:r>
              <a:rPr lang="en-GB" dirty="0">
                <a:solidFill>
                  <a:schemeClr val="bg2">
                    <a:lumMod val="10000"/>
                  </a:schemeClr>
                </a:solidFill>
                <a:latin typeface="+mj-lt"/>
              </a:rPr>
              <a:t>Visit the local library if/when you can - </a:t>
            </a:r>
            <a:r>
              <a:rPr lang="en-GB" b="1" u="sng" dirty="0">
                <a:solidFill>
                  <a:schemeClr val="bg2">
                    <a:lumMod val="10000"/>
                  </a:schemeClr>
                </a:solidFill>
                <a:latin typeface="+mj-lt"/>
              </a:rPr>
              <a:t>it’s free!</a:t>
            </a:r>
          </a:p>
        </p:txBody>
      </p:sp>
      <p:sp>
        <p:nvSpPr>
          <p:cNvPr id="4" name="TextBox 3"/>
          <p:cNvSpPr txBox="1"/>
          <p:nvPr/>
        </p:nvSpPr>
        <p:spPr>
          <a:xfrm>
            <a:off x="467544" y="260648"/>
            <a:ext cx="8064896" cy="523220"/>
          </a:xfrm>
          <a:prstGeom prst="rect">
            <a:avLst/>
          </a:prstGeom>
          <a:solidFill>
            <a:schemeClr val="bg1"/>
          </a:solidFill>
        </p:spPr>
        <p:txBody>
          <a:bodyPr wrap="square" rtlCol="0">
            <a:spAutoFit/>
          </a:bodyPr>
          <a:lstStyle/>
          <a:p>
            <a:pPr algn="ctr"/>
            <a:r>
              <a:rPr lang="en-GB" sz="2800" u="sng" dirty="0">
                <a:solidFill>
                  <a:srgbClr val="FF0000"/>
                </a:solidFill>
                <a:latin typeface="+mj-lt"/>
              </a:rPr>
              <a:t>How to help your child with Reading</a:t>
            </a:r>
            <a:endParaRPr lang="en-US" sz="2800" u="sng" dirty="0">
              <a:solidFill>
                <a:srgbClr val="FF0000"/>
              </a:solidFill>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9600" cy="1066800"/>
          </a:xfrm>
        </p:spPr>
        <p:txBody>
          <a:bodyPr>
            <a:normAutofit fontScale="90000"/>
          </a:bodyPr>
          <a:lstStyle/>
          <a:p>
            <a:r>
              <a:rPr lang="en-GB" dirty="0"/>
              <a:t>Key Stage 2 Spelling, Punctuation and Grammar</a:t>
            </a:r>
            <a:endParaRPr lang="en-US" dirty="0"/>
          </a:p>
        </p:txBody>
      </p:sp>
      <p:sp>
        <p:nvSpPr>
          <p:cNvPr id="3" name="Content Placeholder 2"/>
          <p:cNvSpPr>
            <a:spLocks noGrp="1"/>
          </p:cNvSpPr>
          <p:nvPr>
            <p:ph idx="1"/>
          </p:nvPr>
        </p:nvSpPr>
        <p:spPr>
          <a:xfrm>
            <a:off x="457200" y="1844824"/>
            <a:ext cx="8229600" cy="4729712"/>
          </a:xfrm>
        </p:spPr>
        <p:txBody>
          <a:bodyPr>
            <a:normAutofit/>
          </a:bodyPr>
          <a:lstStyle/>
          <a:p>
            <a:pPr marL="95250" indent="14288">
              <a:buNone/>
            </a:pPr>
            <a:r>
              <a:rPr lang="en-GB" sz="2000" dirty="0">
                <a:solidFill>
                  <a:schemeClr val="tx1">
                    <a:lumMod val="10000"/>
                  </a:schemeClr>
                </a:solidFill>
                <a:latin typeface="+mj-lt"/>
              </a:rPr>
              <a:t>The grammar, punctuation and spelling test will consist of two parts: a grammar and punctuation paper requiring short answers, lasting 45 minutes, and an aural spelling test of 20 words, lasting around 15 minutes.</a:t>
            </a:r>
          </a:p>
          <a:p>
            <a:pPr marL="177800" indent="-68263">
              <a:buNone/>
            </a:pPr>
            <a:r>
              <a:rPr lang="en-GB" sz="2000" dirty="0">
                <a:solidFill>
                  <a:schemeClr val="tx1">
                    <a:lumMod val="10000"/>
                  </a:schemeClr>
                </a:solidFill>
                <a:latin typeface="+mj-lt"/>
              </a:rPr>
              <a:t>The grammar and punctuation test will include two sub types of questions:</a:t>
            </a:r>
          </a:p>
          <a:p>
            <a:r>
              <a:rPr lang="en-GB" sz="2000" dirty="0">
                <a:solidFill>
                  <a:schemeClr val="tx1">
                    <a:lumMod val="10000"/>
                  </a:schemeClr>
                </a:solidFill>
                <a:latin typeface="+mj-lt"/>
              </a:rPr>
              <a:t> Selected response, e.g. ‘Identify the adjectives in the sentence below’</a:t>
            </a:r>
          </a:p>
          <a:p>
            <a:r>
              <a:rPr lang="en-GB" sz="2000" dirty="0">
                <a:solidFill>
                  <a:schemeClr val="tx1">
                    <a:lumMod val="10000"/>
                  </a:schemeClr>
                </a:solidFill>
                <a:latin typeface="+mj-lt"/>
              </a:rPr>
              <a:t>Constructed response, e.g. ‘Correct/complete/rewrite the sentence below,’ or, ‘The sentence below has an apostrophe missing. Explain why it needs an apostrophe.’</a:t>
            </a:r>
          </a:p>
          <a:p>
            <a:r>
              <a:rPr lang="en-GB" sz="2000" dirty="0">
                <a:solidFill>
                  <a:schemeClr val="tx1">
                    <a:lumMod val="10000"/>
                  </a:schemeClr>
                </a:solidFill>
                <a:latin typeface="+mj-lt"/>
              </a:rPr>
              <a:t>Slides 12-14 have example questions</a:t>
            </a:r>
          </a:p>
          <a:p>
            <a:r>
              <a:rPr lang="en-GB" sz="2000" dirty="0">
                <a:solidFill>
                  <a:schemeClr val="tx1">
                    <a:lumMod val="10000"/>
                  </a:schemeClr>
                </a:solidFill>
                <a:latin typeface="+mj-lt"/>
              </a:rPr>
              <a:t>Slides 15-16 have examples of the type of spelling rules they will be tested on.</a:t>
            </a:r>
            <a:endParaRPr lang="en-US" sz="2000" dirty="0">
              <a:solidFill>
                <a:schemeClr val="tx1">
                  <a:lumMod val="10000"/>
                </a:schemeClr>
              </a:solidFill>
              <a:latin typeface="+mj-lt"/>
            </a:endParaRPr>
          </a:p>
        </p:txBody>
      </p:sp>
    </p:spTree>
    <p:extLst>
      <p:ext uri="{BB962C8B-B14F-4D97-AF65-F5344CB8AC3E}">
        <p14:creationId xmlns:p14="http://schemas.microsoft.com/office/powerpoint/2010/main" val="2107811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530" t="44697" r="25371" b="21825"/>
          <a:stretch/>
        </p:blipFill>
        <p:spPr bwMode="auto">
          <a:xfrm>
            <a:off x="323528" y="980728"/>
            <a:ext cx="8509007" cy="3016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603"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112" t="10863" r="23897" b="54922"/>
          <a:stretch/>
        </p:blipFill>
        <p:spPr bwMode="auto">
          <a:xfrm>
            <a:off x="251370" y="3689648"/>
            <a:ext cx="8892630"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9754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753" t="15531" r="25036" b="24802"/>
          <a:stretch/>
        </p:blipFill>
        <p:spPr bwMode="auto">
          <a:xfrm>
            <a:off x="395536" y="980728"/>
            <a:ext cx="8566186"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1271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5" y="1052736"/>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endParaRPr lang="en-GB" sz="1600" b="1" dirty="0">
              <a:solidFill>
                <a:schemeClr val="bg2">
                  <a:lumMod val="10000"/>
                </a:schemeClr>
              </a:solidFill>
              <a:latin typeface="BPreplay" panose="02000503000000020004" pitchFamily="50" charset="0"/>
            </a:endParaRPr>
          </a:p>
        </p:txBody>
      </p:sp>
      <p:pic>
        <p:nvPicPr>
          <p:cNvPr id="3" name="Picture 11"/>
          <p:cNvPicPr>
            <a:picLocks noChangeAspect="1"/>
          </p:cNvPicPr>
          <p:nvPr/>
        </p:nvPicPr>
        <p:blipFill>
          <a:blip r:embed="rId2" cstate="print"/>
          <a:srcRect/>
          <a:stretch>
            <a:fillRect/>
          </a:stretch>
        </p:blipFill>
        <p:spPr bwMode="auto">
          <a:xfrm>
            <a:off x="251520" y="1268760"/>
            <a:ext cx="8892480" cy="3960440"/>
          </a:xfrm>
          <a:prstGeom prst="rect">
            <a:avLst/>
          </a:prstGeom>
          <a:noFill/>
          <a:ln w="9525">
            <a:noFill/>
            <a:miter lim="800000"/>
            <a:headEnd/>
            <a:tailEnd/>
          </a:ln>
        </p:spPr>
      </p:pic>
    </p:spTree>
    <p:extLst>
      <p:ext uri="{BB962C8B-B14F-4D97-AF65-F5344CB8AC3E}">
        <p14:creationId xmlns:p14="http://schemas.microsoft.com/office/powerpoint/2010/main" val="3678321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390" t="22538" r="29722" b="8333"/>
          <a:stretch/>
        </p:blipFill>
        <p:spPr bwMode="auto">
          <a:xfrm>
            <a:off x="107504" y="260648"/>
            <a:ext cx="900841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0614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605" t="25198" r="27379" b="10516"/>
          <a:stretch/>
        </p:blipFill>
        <p:spPr bwMode="auto">
          <a:xfrm>
            <a:off x="107503" y="332656"/>
            <a:ext cx="9087231"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32361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a:solidFill>
            <a:schemeClr val="bg1"/>
          </a:solidFill>
        </p:spPr>
        <p:txBody>
          <a:bodyPr/>
          <a:lstStyle/>
          <a:p>
            <a:r>
              <a:rPr lang="en-US" u="sng" dirty="0">
                <a:solidFill>
                  <a:srgbClr val="FF0000"/>
                </a:solidFill>
              </a:rPr>
              <a:t>Key Stage 2  </a:t>
            </a:r>
            <a:r>
              <a:rPr lang="en-US" u="sng" dirty="0" err="1">
                <a:solidFill>
                  <a:srgbClr val="FF0000"/>
                </a:solidFill>
              </a:rPr>
              <a:t>Maths</a:t>
            </a:r>
            <a:r>
              <a:rPr lang="en-US" u="sng" dirty="0">
                <a:solidFill>
                  <a:srgbClr val="FF0000"/>
                </a:solidFill>
              </a:rPr>
              <a:t> Tests</a:t>
            </a:r>
          </a:p>
        </p:txBody>
      </p:sp>
      <p:sp>
        <p:nvSpPr>
          <p:cNvPr id="3" name="Content Placeholder 2"/>
          <p:cNvSpPr>
            <a:spLocks noGrp="1"/>
          </p:cNvSpPr>
          <p:nvPr>
            <p:ph idx="1"/>
          </p:nvPr>
        </p:nvSpPr>
        <p:spPr>
          <a:xfrm>
            <a:off x="395536" y="908720"/>
            <a:ext cx="8435280" cy="4857403"/>
          </a:xfrm>
        </p:spPr>
        <p:txBody>
          <a:bodyPr>
            <a:noAutofit/>
          </a:bodyPr>
          <a:lstStyle/>
          <a:p>
            <a:pPr>
              <a:buNone/>
            </a:pPr>
            <a:r>
              <a:rPr lang="en-GB" sz="2000" dirty="0">
                <a:solidFill>
                  <a:schemeClr val="tx1">
                    <a:lumMod val="10000"/>
                  </a:schemeClr>
                </a:solidFill>
                <a:latin typeface="+mj-lt"/>
              </a:rPr>
              <a:t>Children will sit three papers in maths:</a:t>
            </a:r>
          </a:p>
          <a:p>
            <a:r>
              <a:rPr lang="en-GB" sz="2000" dirty="0">
                <a:solidFill>
                  <a:schemeClr val="tx1">
                    <a:lumMod val="10000"/>
                  </a:schemeClr>
                </a:solidFill>
                <a:latin typeface="+mj-lt"/>
              </a:rPr>
              <a:t>Paper 1: arithmetic, 30 minutes (written)</a:t>
            </a:r>
          </a:p>
          <a:p>
            <a:r>
              <a:rPr lang="en-GB" sz="2000" dirty="0">
                <a:solidFill>
                  <a:schemeClr val="tx1">
                    <a:lumMod val="10000"/>
                  </a:schemeClr>
                </a:solidFill>
                <a:latin typeface="+mj-lt"/>
              </a:rPr>
              <a:t>Papers 2 and 3: mathematical fluency, solving problems and reasoning, 40 minutes per paper</a:t>
            </a:r>
          </a:p>
          <a:p>
            <a:pPr>
              <a:buNone/>
            </a:pPr>
            <a:r>
              <a:rPr lang="en-GB" sz="2000" dirty="0">
                <a:solidFill>
                  <a:schemeClr val="tx1">
                    <a:lumMod val="10000"/>
                  </a:schemeClr>
                </a:solidFill>
                <a:latin typeface="+mj-lt"/>
              </a:rPr>
              <a:t>Paper 1 will consist of fixed response questions, where children have to give the correct answer to calculations, including long multiplication and division.</a:t>
            </a:r>
          </a:p>
          <a:p>
            <a:pPr>
              <a:buNone/>
            </a:pPr>
            <a:r>
              <a:rPr lang="en-GB" sz="2000" dirty="0">
                <a:solidFill>
                  <a:schemeClr val="tx1">
                    <a:lumMod val="10000"/>
                  </a:schemeClr>
                </a:solidFill>
                <a:latin typeface="+mj-lt"/>
              </a:rPr>
              <a:t>Papers 2 and 3 will involve a number of question types, including: </a:t>
            </a:r>
          </a:p>
          <a:p>
            <a:r>
              <a:rPr lang="en-GB" sz="2000" dirty="0">
                <a:solidFill>
                  <a:schemeClr val="tx1">
                    <a:lumMod val="10000"/>
                  </a:schemeClr>
                </a:solidFill>
                <a:latin typeface="+mj-lt"/>
              </a:rPr>
              <a:t>Multiple choice </a:t>
            </a:r>
          </a:p>
          <a:p>
            <a:r>
              <a:rPr lang="en-GB" sz="2000" dirty="0">
                <a:solidFill>
                  <a:schemeClr val="tx1">
                    <a:lumMod val="10000"/>
                  </a:schemeClr>
                </a:solidFill>
                <a:latin typeface="+mj-lt"/>
              </a:rPr>
              <a:t>True or false </a:t>
            </a:r>
          </a:p>
          <a:p>
            <a:r>
              <a:rPr lang="en-GB" sz="2000" dirty="0">
                <a:solidFill>
                  <a:schemeClr val="tx1">
                    <a:lumMod val="10000"/>
                  </a:schemeClr>
                </a:solidFill>
                <a:latin typeface="+mj-lt"/>
              </a:rPr>
              <a:t>Constrained questions, e.g. giving the answer to a calculation, drawing a shape or completing a table or chart </a:t>
            </a:r>
          </a:p>
          <a:p>
            <a:r>
              <a:rPr lang="en-GB" sz="2000" dirty="0">
                <a:solidFill>
                  <a:schemeClr val="tx1">
                    <a:lumMod val="10000"/>
                  </a:schemeClr>
                </a:solidFill>
                <a:latin typeface="+mj-lt"/>
              </a:rPr>
              <a:t>Less constrained questions, where children will have to explain their approach for solving a problem.</a:t>
            </a:r>
          </a:p>
          <a:p>
            <a:r>
              <a:rPr lang="en-GB" sz="2000" dirty="0">
                <a:solidFill>
                  <a:schemeClr val="tx1">
                    <a:lumMod val="10000"/>
                  </a:schemeClr>
                </a:solidFill>
                <a:latin typeface="+mj-lt"/>
              </a:rPr>
              <a:t>Slides 18-22 have example arithmetic questions</a:t>
            </a:r>
          </a:p>
          <a:p>
            <a:r>
              <a:rPr lang="en-GB" sz="2000" dirty="0">
                <a:solidFill>
                  <a:schemeClr val="tx1">
                    <a:lumMod val="10000"/>
                  </a:schemeClr>
                </a:solidFill>
                <a:latin typeface="+mj-lt"/>
              </a:rPr>
              <a:t>Slides 23-26 have example reasoning questions</a:t>
            </a:r>
            <a:endParaRPr lang="en-US" sz="2000" dirty="0">
              <a:solidFill>
                <a:schemeClr val="tx1">
                  <a:lumMod val="10000"/>
                </a:schemeClr>
              </a:solidFill>
              <a:latin typeface="+mj-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088" y="3573463"/>
            <a:ext cx="6321425"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350" y="0"/>
            <a:ext cx="6713538"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7405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0" y="333375"/>
            <a:ext cx="5245100"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24075" y="3429000"/>
            <a:ext cx="5232400"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574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 y="0"/>
            <a:ext cx="8969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7988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050" y="3068638"/>
            <a:ext cx="65659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188913"/>
            <a:ext cx="6464300"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3215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0" y="620713"/>
            <a:ext cx="6527800"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8538" y="2636838"/>
            <a:ext cx="65659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5959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50" y="620713"/>
            <a:ext cx="9144000" cy="499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1267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288" y="620713"/>
            <a:ext cx="8239125" cy="476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7391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3995" y="794220"/>
            <a:ext cx="8429625" cy="5635139"/>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mj-lt"/>
              </a:rPr>
              <a:t>Maths Paper 2 / Paper 3 : Reasoning</a:t>
            </a:r>
          </a:p>
        </p:txBody>
      </p:sp>
      <p:pic>
        <p:nvPicPr>
          <p:cNvPr id="3" name="Picture 11"/>
          <p:cNvPicPr>
            <a:picLocks noChangeAspect="1"/>
          </p:cNvPicPr>
          <p:nvPr/>
        </p:nvPicPr>
        <p:blipFill>
          <a:blip r:embed="rId2" cstate="print"/>
          <a:srcRect/>
          <a:stretch>
            <a:fillRect/>
          </a:stretch>
        </p:blipFill>
        <p:spPr bwMode="auto">
          <a:xfrm>
            <a:off x="1043608" y="1484784"/>
            <a:ext cx="7013575" cy="4896544"/>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800" y="0"/>
            <a:ext cx="8782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754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algn="ctr" eaLnBrk="1" fontAlgn="auto" hangingPunct="1">
              <a:spcAft>
                <a:spcPts val="0"/>
              </a:spcAft>
              <a:defRPr/>
            </a:pPr>
            <a:r>
              <a:rPr lang="en-GB" b="1" u="sng" dirty="0">
                <a:solidFill>
                  <a:srgbClr val="FF0000"/>
                </a:solidFill>
              </a:rPr>
              <a:t>Common errors</a:t>
            </a:r>
          </a:p>
        </p:txBody>
      </p:sp>
      <p:sp>
        <p:nvSpPr>
          <p:cNvPr id="15363" name="Rectangle 3"/>
          <p:cNvSpPr>
            <a:spLocks noGrp="1" noChangeArrowheads="1"/>
          </p:cNvSpPr>
          <p:nvPr>
            <p:ph idx="1"/>
          </p:nvPr>
        </p:nvSpPr>
        <p:spPr/>
        <p:txBody>
          <a:bodyPr rtlCol="0">
            <a:normAutofit lnSpcReduction="10000"/>
          </a:bodyPr>
          <a:lstStyle/>
          <a:p>
            <a:pPr>
              <a:defRPr/>
            </a:pPr>
            <a:r>
              <a:rPr lang="en-GB" sz="2400" dirty="0">
                <a:solidFill>
                  <a:schemeClr val="tx1">
                    <a:lumMod val="10000"/>
                  </a:schemeClr>
                </a:solidFill>
                <a:latin typeface="+mj-lt"/>
              </a:rPr>
              <a:t>Missing out the correct </a:t>
            </a:r>
            <a:r>
              <a:rPr lang="en-GB" sz="2400" u="sng" dirty="0">
                <a:solidFill>
                  <a:schemeClr val="tx1">
                    <a:lumMod val="10000"/>
                  </a:schemeClr>
                </a:solidFill>
                <a:latin typeface="+mj-lt"/>
              </a:rPr>
              <a:t>unit of measurement </a:t>
            </a:r>
            <a:r>
              <a:rPr lang="en-GB" sz="2400" dirty="0">
                <a:solidFill>
                  <a:schemeClr val="tx1">
                    <a:lumMod val="10000"/>
                  </a:schemeClr>
                </a:solidFill>
                <a:latin typeface="+mj-lt"/>
              </a:rPr>
              <a:t>in the answer</a:t>
            </a:r>
          </a:p>
          <a:p>
            <a:pPr>
              <a:defRPr/>
            </a:pPr>
            <a:r>
              <a:rPr lang="en-GB" sz="2400" dirty="0">
                <a:solidFill>
                  <a:schemeClr val="tx1">
                    <a:lumMod val="10000"/>
                  </a:schemeClr>
                </a:solidFill>
                <a:latin typeface="+mj-lt"/>
              </a:rPr>
              <a:t>General presentation – final answer not being clear</a:t>
            </a:r>
          </a:p>
          <a:p>
            <a:pPr>
              <a:defRPr/>
            </a:pPr>
            <a:r>
              <a:rPr lang="en-GB" sz="2400" dirty="0">
                <a:solidFill>
                  <a:schemeClr val="tx1">
                    <a:lumMod val="10000"/>
                  </a:schemeClr>
                </a:solidFill>
                <a:latin typeface="+mj-lt"/>
              </a:rPr>
              <a:t>Numbers not clearly formed e.g. ‘0’ looking like a ‘6’</a:t>
            </a:r>
          </a:p>
          <a:p>
            <a:pPr>
              <a:defRPr/>
            </a:pPr>
            <a:r>
              <a:rPr lang="en-GB" sz="2400" dirty="0">
                <a:solidFill>
                  <a:schemeClr val="tx1">
                    <a:lumMod val="10000"/>
                  </a:schemeClr>
                </a:solidFill>
                <a:latin typeface="+mj-lt"/>
              </a:rPr>
              <a:t>Decimal points – missing them out or making them look like a comma</a:t>
            </a:r>
          </a:p>
          <a:p>
            <a:pPr>
              <a:defRPr/>
            </a:pPr>
            <a:r>
              <a:rPr lang="en-GB" sz="2400" dirty="0">
                <a:solidFill>
                  <a:schemeClr val="tx1">
                    <a:lumMod val="10000"/>
                  </a:schemeClr>
                </a:solidFill>
                <a:latin typeface="+mj-lt"/>
              </a:rPr>
              <a:t>2 step problems – make sure children follow the whole question through</a:t>
            </a:r>
          </a:p>
          <a:p>
            <a:pPr>
              <a:defRPr/>
            </a:pPr>
            <a:r>
              <a:rPr lang="en-GB" sz="2400" dirty="0">
                <a:solidFill>
                  <a:schemeClr val="tx1">
                    <a:lumMod val="10000"/>
                  </a:schemeClr>
                </a:solidFill>
                <a:latin typeface="+mj-lt"/>
              </a:rPr>
              <a:t>Recording the monetary values incorrectly e.g. must be £8.90 </a:t>
            </a:r>
            <a:r>
              <a:rPr lang="en-GB" sz="2400" u="sng" dirty="0">
                <a:solidFill>
                  <a:schemeClr val="tx1">
                    <a:lumMod val="10000"/>
                  </a:schemeClr>
                </a:solidFill>
                <a:latin typeface="+mj-lt"/>
              </a:rPr>
              <a:t>not</a:t>
            </a:r>
            <a:r>
              <a:rPr lang="en-GB" sz="2400" dirty="0">
                <a:solidFill>
                  <a:schemeClr val="tx1">
                    <a:lumMod val="10000"/>
                  </a:schemeClr>
                </a:solidFill>
                <a:latin typeface="+mj-lt"/>
              </a:rPr>
              <a:t> £8.9</a:t>
            </a:r>
          </a:p>
          <a:p>
            <a:pPr>
              <a:defRPr/>
            </a:pPr>
            <a:r>
              <a:rPr lang="en-GB" sz="2400" dirty="0">
                <a:solidFill>
                  <a:schemeClr val="tx1">
                    <a:lumMod val="10000"/>
                  </a:schemeClr>
                </a:solidFill>
                <a:latin typeface="+mj-lt"/>
              </a:rPr>
              <a:t>Tick the methods - questions with plurals, sometimes children only tick 1 box</a:t>
            </a:r>
          </a:p>
        </p:txBody>
      </p:sp>
    </p:spTree>
    <p:extLst>
      <p:ext uri="{BB962C8B-B14F-4D97-AF65-F5344CB8AC3E}">
        <p14:creationId xmlns:p14="http://schemas.microsoft.com/office/powerpoint/2010/main" val="6384747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066800"/>
          </a:xfrm>
        </p:spPr>
        <p:txBody>
          <a:bodyPr/>
          <a:lstStyle/>
          <a:p>
            <a:r>
              <a:rPr lang="en-GB" u="sng" dirty="0">
                <a:solidFill>
                  <a:srgbClr val="FF0000"/>
                </a:solidFill>
              </a:rPr>
              <a:t>How to help your child with Maths</a:t>
            </a:r>
            <a:endParaRPr lang="en-US" u="sng" dirty="0">
              <a:solidFill>
                <a:srgbClr val="FF0000"/>
              </a:solidFill>
            </a:endParaRPr>
          </a:p>
        </p:txBody>
      </p:sp>
      <p:sp>
        <p:nvSpPr>
          <p:cNvPr id="3" name="Content Placeholder 2"/>
          <p:cNvSpPr>
            <a:spLocks noGrp="1"/>
          </p:cNvSpPr>
          <p:nvPr>
            <p:ph idx="1"/>
          </p:nvPr>
        </p:nvSpPr>
        <p:spPr>
          <a:xfrm>
            <a:off x="457200" y="1484784"/>
            <a:ext cx="8229600" cy="5089752"/>
          </a:xfrm>
        </p:spPr>
        <p:txBody>
          <a:bodyPr>
            <a:normAutofit lnSpcReduction="10000"/>
          </a:bodyPr>
          <a:lstStyle/>
          <a:p>
            <a:pPr marL="182562" indent="0">
              <a:buNone/>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sz="2200" dirty="0">
                <a:solidFill>
                  <a:schemeClr val="bg2">
                    <a:lumMod val="10000"/>
                  </a:schemeClr>
                </a:solidFill>
                <a:latin typeface="Trebuchet MS" pitchFamily="34" charset="0"/>
              </a:rPr>
              <a:t>Identify, weigh or measure quantities and amounts in the kitchen or in recipes and adapt recipes for different amounts of people</a:t>
            </a:r>
          </a:p>
          <a:p>
            <a:pPr marL="342900" indent="-160338">
              <a:buFont typeface="Arial" panose="020B0604020202020204" pitchFamily="34" charset="0"/>
              <a:buChar char="•"/>
              <a:defRPr/>
            </a:pPr>
            <a:endParaRPr lang="en-GB" sz="2200"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sz="2200" dirty="0">
                <a:solidFill>
                  <a:schemeClr val="bg2">
                    <a:lumMod val="10000"/>
                  </a:schemeClr>
                </a:solidFill>
                <a:latin typeface="Trebuchet MS" pitchFamily="34" charset="0"/>
              </a:rPr>
              <a:t>Budgeting tasks – food, utilities and holidays</a:t>
            </a:r>
          </a:p>
          <a:p>
            <a:pPr marL="342900" indent="-160338">
              <a:buFont typeface="Arial" panose="020B0604020202020204" pitchFamily="34" charset="0"/>
              <a:buChar char="•"/>
              <a:defRPr/>
            </a:pPr>
            <a:endParaRPr lang="en-GB" sz="2200"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sz="2200" dirty="0">
                <a:solidFill>
                  <a:schemeClr val="bg2">
                    <a:lumMod val="10000"/>
                  </a:schemeClr>
                </a:solidFill>
                <a:latin typeface="Trebuchet MS" pitchFamily="34" charset="0"/>
              </a:rPr>
              <a:t>Timetables – trains, flights, time zones</a:t>
            </a:r>
          </a:p>
          <a:p>
            <a:pPr marL="182562" indent="0">
              <a:buNone/>
              <a:defRPr/>
            </a:pPr>
            <a:endParaRPr lang="en-GB" sz="2200"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sz="2200" dirty="0">
                <a:solidFill>
                  <a:schemeClr val="bg2">
                    <a:lumMod val="10000"/>
                  </a:schemeClr>
                </a:solidFill>
                <a:latin typeface="Trebuchet MS" pitchFamily="34" charset="0"/>
              </a:rPr>
              <a:t>Play games involving numbers or logic, such as dominoes, card games, darts, board games or chess.</a:t>
            </a:r>
          </a:p>
          <a:p>
            <a:pPr marL="342900" indent="-160338">
              <a:buFont typeface="Arial" panose="020B0604020202020204" pitchFamily="34" charset="0"/>
              <a:buChar char="•"/>
              <a:defRPr/>
            </a:pPr>
            <a:endParaRPr lang="en-GB" sz="2200"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sz="2200" dirty="0">
                <a:solidFill>
                  <a:schemeClr val="bg2">
                    <a:lumMod val="10000"/>
                  </a:schemeClr>
                </a:solidFill>
                <a:latin typeface="Trebuchet MS" pitchFamily="34" charset="0"/>
              </a:rPr>
              <a:t>DIY - encourage estimation – how heavy, how long </a:t>
            </a:r>
            <a:r>
              <a:rPr lang="en-GB" sz="2200" dirty="0" err="1">
                <a:solidFill>
                  <a:schemeClr val="bg2">
                    <a:lumMod val="10000"/>
                  </a:schemeClr>
                </a:solidFill>
                <a:latin typeface="Trebuchet MS" pitchFamily="34" charset="0"/>
              </a:rPr>
              <a:t>etc</a:t>
            </a:r>
            <a:endParaRPr lang="en-GB" sz="2200" dirty="0">
              <a:solidFill>
                <a:schemeClr val="bg2">
                  <a:lumMod val="10000"/>
                </a:schemeClr>
              </a:solidFill>
              <a:latin typeface="Trebuchet MS" pitchFamily="34" charset="0"/>
            </a:endParaRPr>
          </a:p>
          <a:p>
            <a:pPr marL="342900" indent="-160338">
              <a:buFont typeface="Arial" panose="020B0604020202020204" pitchFamily="34" charset="0"/>
              <a:buChar char="•"/>
              <a:defRPr/>
            </a:pPr>
            <a:endParaRPr lang="en-GB" sz="2200" dirty="0">
              <a:solidFill>
                <a:schemeClr val="bg2">
                  <a:lumMod val="10000"/>
                </a:schemeClr>
              </a:solidFill>
              <a:latin typeface="Trebuchet MS" pitchFamily="34" charset="0"/>
            </a:endParaRP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066800"/>
          </a:xfrm>
        </p:spPr>
        <p:txBody>
          <a:bodyPr/>
          <a:lstStyle/>
          <a:p>
            <a:pPr algn="ctr"/>
            <a:r>
              <a:rPr lang="en-GB" u="sng" dirty="0">
                <a:solidFill>
                  <a:srgbClr val="FF0000"/>
                </a:solidFill>
              </a:rPr>
              <a:t>Key Stage 2 Writing</a:t>
            </a:r>
            <a:endParaRPr lang="en-US" u="sng" dirty="0">
              <a:solidFill>
                <a:srgbClr val="FF0000"/>
              </a:solidFill>
            </a:endParaRPr>
          </a:p>
        </p:txBody>
      </p:sp>
      <p:sp>
        <p:nvSpPr>
          <p:cNvPr id="3" name="Content Placeholder 2"/>
          <p:cNvSpPr>
            <a:spLocks noGrp="1"/>
          </p:cNvSpPr>
          <p:nvPr>
            <p:ph idx="1"/>
          </p:nvPr>
        </p:nvSpPr>
        <p:spPr>
          <a:xfrm>
            <a:off x="457200" y="1772816"/>
            <a:ext cx="8229600" cy="4801720"/>
          </a:xfrm>
        </p:spPr>
        <p:txBody>
          <a:bodyPr>
            <a:noAutofit/>
          </a:bodyPr>
          <a:lstStyle/>
          <a:p>
            <a:r>
              <a:rPr lang="en-GB" sz="2000" dirty="0">
                <a:solidFill>
                  <a:schemeClr val="tx1">
                    <a:lumMod val="10000"/>
                  </a:schemeClr>
                </a:solidFill>
                <a:latin typeface="+mj-lt"/>
              </a:rPr>
              <a:t>Children will not be tested on their writing during SATs Week. After being ‘Teacher Assessed’, children’s writing will be moderated within school and with other schools and 25% of schools will be moderated by LA.</a:t>
            </a:r>
          </a:p>
          <a:p>
            <a:r>
              <a:rPr lang="en-GB" sz="2000" dirty="0">
                <a:solidFill>
                  <a:schemeClr val="tx1">
                    <a:lumMod val="10000"/>
                  </a:schemeClr>
                </a:solidFill>
                <a:latin typeface="+mj-lt"/>
              </a:rPr>
              <a:t>Final judgements will be reported to parents/carers along with the result of all SAT’s tests in July. These will also be passed onto your child’s secondary school.</a:t>
            </a:r>
          </a:p>
          <a:p>
            <a:r>
              <a:rPr lang="en-GB" sz="2000" dirty="0">
                <a:solidFill>
                  <a:schemeClr val="tx1">
                    <a:lumMod val="10000"/>
                  </a:schemeClr>
                </a:solidFill>
                <a:latin typeface="+mj-lt"/>
              </a:rPr>
              <a:t>There are exemplars on –line which show what an expected child’s work looks like </a:t>
            </a:r>
            <a:r>
              <a:rPr lang="en-GB" sz="1600" u="sng" dirty="0">
                <a:hlinkClick r:id="rId3"/>
              </a:rPr>
              <a:t>https://www.gov.uk/government/publications/2018-teacher-assessment-exemplification-ks2-english-writing</a:t>
            </a:r>
            <a:endParaRPr lang="en-GB" sz="1600" dirty="0"/>
          </a:p>
          <a:p>
            <a:endParaRPr lang="en-US" sz="2000" dirty="0">
              <a:solidFill>
                <a:schemeClr val="tx1">
                  <a:lumMod val="10000"/>
                </a:schemeClr>
              </a:solidFill>
              <a:latin typeface="+mj-lt"/>
            </a:endParaRPr>
          </a:p>
          <a:p>
            <a:r>
              <a:rPr lang="en-GB" sz="2000" dirty="0">
                <a:solidFill>
                  <a:srgbClr val="000000"/>
                </a:solidFill>
                <a:latin typeface="+mj-lt"/>
              </a:rPr>
              <a:t>A pupil’s writing </a:t>
            </a:r>
            <a:r>
              <a:rPr lang="en-GB" sz="2000" i="1" dirty="0">
                <a:solidFill>
                  <a:srgbClr val="FF0000"/>
                </a:solidFill>
                <a:latin typeface="+mj-lt"/>
              </a:rPr>
              <a:t>should </a:t>
            </a:r>
            <a:r>
              <a:rPr lang="en-GB" sz="2000" dirty="0">
                <a:solidFill>
                  <a:srgbClr val="FF0000"/>
                </a:solidFill>
                <a:latin typeface="+mj-lt"/>
              </a:rPr>
              <a:t>meet </a:t>
            </a:r>
            <a:r>
              <a:rPr lang="en-GB" sz="2000" b="1" dirty="0">
                <a:solidFill>
                  <a:srgbClr val="FF0000"/>
                </a:solidFill>
                <a:latin typeface="+mj-lt"/>
              </a:rPr>
              <a:t>all </a:t>
            </a:r>
            <a:r>
              <a:rPr lang="en-GB" sz="2000" dirty="0">
                <a:solidFill>
                  <a:srgbClr val="FF0000"/>
                </a:solidFill>
                <a:latin typeface="+mj-lt"/>
              </a:rPr>
              <a:t>of the statements </a:t>
            </a:r>
            <a:r>
              <a:rPr lang="en-GB" sz="2000" dirty="0">
                <a:solidFill>
                  <a:srgbClr val="000000"/>
                </a:solidFill>
                <a:latin typeface="+mj-lt"/>
              </a:rPr>
              <a:t>within the standard at which they are judged. The standards will be outlined in the next slide. However, teachers can use their discretion to ensure that, on occasion, a particular weakness does not prevent an accurate judgement being made of a pupil’s attainment overall. </a:t>
            </a:r>
            <a:endParaRPr lang="en-US" sz="2000" dirty="0">
              <a:solidFill>
                <a:schemeClr val="tx1">
                  <a:lumMod val="10000"/>
                </a:schemeClr>
              </a:solidFill>
              <a:latin typeface="+mj-l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b="1" u="sng" dirty="0">
                <a:solidFill>
                  <a:srgbClr val="FF0000"/>
                </a:solidFill>
                <a:latin typeface="Times New Roman" panose="02020603050405020304" pitchFamily="18" charset="0"/>
                <a:cs typeface="Times New Roman" panose="02020603050405020304" pitchFamily="18" charset="0"/>
              </a:rPr>
              <a:t>End-of-key stage 2 Statutory Assessment – </a:t>
            </a:r>
            <a:br>
              <a:rPr lang="en-GB" sz="2400" b="1" u="sng" dirty="0">
                <a:solidFill>
                  <a:srgbClr val="00B0F0"/>
                </a:solidFill>
                <a:latin typeface="Times New Roman" panose="02020603050405020304" pitchFamily="18" charset="0"/>
                <a:cs typeface="Times New Roman" panose="02020603050405020304" pitchFamily="18" charset="0"/>
              </a:rPr>
            </a:br>
            <a:r>
              <a:rPr lang="en-GB" sz="2400" b="1" u="sng" dirty="0">
                <a:solidFill>
                  <a:srgbClr val="000000"/>
                </a:solidFill>
                <a:latin typeface="Times New Roman" panose="02020603050405020304" pitchFamily="18" charset="0"/>
                <a:cs typeface="Times New Roman" panose="02020603050405020304" pitchFamily="18" charset="0"/>
              </a:rPr>
              <a:t>Working towards the expected standard</a:t>
            </a:r>
            <a:endParaRPr lang="en-GB" sz="2400" dirty="0"/>
          </a:p>
        </p:txBody>
      </p:sp>
      <p:sp>
        <p:nvSpPr>
          <p:cNvPr id="3" name="Content Placeholder 2"/>
          <p:cNvSpPr>
            <a:spLocks noGrp="1"/>
          </p:cNvSpPr>
          <p:nvPr>
            <p:ph idx="1"/>
          </p:nvPr>
        </p:nvSpPr>
        <p:spPr/>
        <p:txBody>
          <a:bodyPr>
            <a:noAutofit/>
          </a:bodyPr>
          <a:lstStyle/>
          <a:p>
            <a:pPr marL="0" indent="0">
              <a:buNone/>
            </a:pPr>
            <a:r>
              <a:rPr lang="en-GB" sz="1400" b="1" dirty="0"/>
              <a:t>The pupil can: </a:t>
            </a:r>
          </a:p>
          <a:p>
            <a:r>
              <a:rPr lang="en-GB" sz="1400" b="1" dirty="0"/>
              <a:t>write for a range of purposes </a:t>
            </a:r>
          </a:p>
          <a:p>
            <a:endParaRPr lang="en-GB" sz="1400" b="1" dirty="0"/>
          </a:p>
          <a:p>
            <a:r>
              <a:rPr lang="en-GB" sz="1400" b="1" dirty="0"/>
              <a:t>use paragraphs to organise ideas </a:t>
            </a:r>
          </a:p>
          <a:p>
            <a:endParaRPr lang="en-GB" sz="1400" b="1" dirty="0"/>
          </a:p>
          <a:p>
            <a:r>
              <a:rPr lang="en-GB" sz="1400" b="1" dirty="0"/>
              <a:t>in narratives, describe settings and characters </a:t>
            </a:r>
          </a:p>
          <a:p>
            <a:endParaRPr lang="en-GB" sz="1400" b="1" dirty="0"/>
          </a:p>
          <a:p>
            <a:r>
              <a:rPr lang="en-GB" sz="1400" b="1" dirty="0"/>
              <a:t>in non-narrative writing, use simple devices to structure the writing and support the reader (e.g. headings, sub-headings, bullet points) </a:t>
            </a:r>
          </a:p>
          <a:p>
            <a:endParaRPr lang="en-GB" sz="1400" b="1" dirty="0"/>
          </a:p>
          <a:p>
            <a:r>
              <a:rPr lang="en-GB" sz="1400" b="1" dirty="0"/>
              <a:t>use capital letters, full stops, question marks, commas for lists and apostrophes for contraction mostly correctly </a:t>
            </a:r>
          </a:p>
          <a:p>
            <a:endParaRPr lang="en-GB" sz="1400" b="1" dirty="0"/>
          </a:p>
          <a:p>
            <a:r>
              <a:rPr lang="en-GB" sz="1400" b="1" dirty="0"/>
              <a:t>spell correctly most words from the year 3 / year 4 spelling list, and some words from the year 5 / year 6 spelling list* </a:t>
            </a:r>
          </a:p>
          <a:p>
            <a:endParaRPr lang="en-GB" sz="1400" b="1" dirty="0"/>
          </a:p>
          <a:p>
            <a:r>
              <a:rPr lang="en-GB" sz="1400" b="1" dirty="0"/>
              <a:t>write legibly.</a:t>
            </a:r>
          </a:p>
        </p:txBody>
      </p:sp>
    </p:spTree>
    <p:extLst>
      <p:ext uri="{BB962C8B-B14F-4D97-AF65-F5344CB8AC3E}">
        <p14:creationId xmlns:p14="http://schemas.microsoft.com/office/powerpoint/2010/main" val="3061904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1517104"/>
          </a:xfrm>
        </p:spPr>
        <p:txBody>
          <a:bodyPr>
            <a:normAutofit fontScale="90000"/>
          </a:bodyPr>
          <a:lstStyle/>
          <a:p>
            <a:pPr algn="ctr"/>
            <a:r>
              <a:rPr lang="en-GB" sz="2700" b="1" u="sng" dirty="0">
                <a:solidFill>
                  <a:srgbClr val="FF0000"/>
                </a:solidFill>
                <a:latin typeface="Times New Roman" panose="02020603050405020304" pitchFamily="18" charset="0"/>
                <a:cs typeface="Times New Roman" panose="02020603050405020304" pitchFamily="18" charset="0"/>
              </a:rPr>
              <a:t>End-of-key stage 2 Statutory Assessment – </a:t>
            </a:r>
            <a:br>
              <a:rPr lang="en-GB" sz="2700" b="1" u="sng" dirty="0">
                <a:solidFill>
                  <a:srgbClr val="00B0F0"/>
                </a:solidFill>
                <a:latin typeface="Times New Roman" panose="02020603050405020304" pitchFamily="18" charset="0"/>
                <a:cs typeface="Times New Roman" panose="02020603050405020304" pitchFamily="18" charset="0"/>
              </a:rPr>
            </a:br>
            <a:r>
              <a:rPr lang="en-GB" sz="2700" b="1" u="sng" dirty="0">
                <a:solidFill>
                  <a:srgbClr val="000000"/>
                </a:solidFill>
                <a:latin typeface="Times New Roman" panose="02020603050405020304" pitchFamily="18" charset="0"/>
                <a:cs typeface="Times New Roman" panose="02020603050405020304" pitchFamily="18" charset="0"/>
              </a:rPr>
              <a:t>Working at the expected standard </a:t>
            </a:r>
            <a:r>
              <a:rPr lang="en-GB" dirty="0">
                <a:solidFill>
                  <a:srgbClr val="000000"/>
                </a:solidFill>
                <a:latin typeface="Times New Roman" panose="02020603050405020304" pitchFamily="18" charset="0"/>
                <a:cs typeface="Times New Roman" panose="02020603050405020304" pitchFamily="18" charset="0"/>
              </a:rPr>
              <a:t>	</a:t>
            </a:r>
            <a:br>
              <a:rPr lang="en-GB"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700808"/>
            <a:ext cx="8363272" cy="5112568"/>
          </a:xfrm>
        </p:spPr>
        <p:txBody>
          <a:bodyPr>
            <a:normAutofit fontScale="25000" lnSpcReduction="20000"/>
          </a:bodyPr>
          <a:lstStyle/>
          <a:p>
            <a:pPr marL="109728" indent="0">
              <a:buNone/>
            </a:pPr>
            <a:r>
              <a:rPr lang="en-GB" sz="5600" b="1" dirty="0">
                <a:solidFill>
                  <a:srgbClr val="000000"/>
                </a:solidFill>
                <a:latin typeface="+mj-lt"/>
              </a:rPr>
              <a:t>The pupil can: </a:t>
            </a:r>
            <a:r>
              <a:rPr lang="en-GB" sz="5600" dirty="0">
                <a:solidFill>
                  <a:srgbClr val="000000"/>
                </a:solidFill>
                <a:latin typeface="+mj-lt"/>
              </a:rPr>
              <a:t>	</a:t>
            </a:r>
          </a:p>
          <a:p>
            <a:r>
              <a:rPr lang="en-GB" sz="5600" b="1" dirty="0">
                <a:solidFill>
                  <a:srgbClr val="000000"/>
                </a:solidFill>
                <a:latin typeface="+mj-lt"/>
                <a:cs typeface="Times New Roman" panose="02020603050405020304" pitchFamily="18" charset="0"/>
              </a:rPr>
              <a:t>write effectively for a range of purposes and audiences, selecting language that shows good awareness of the reader (e.g. the use of the first person in a diary; direct address in instructions and persuasive writing)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in narratives, describe settings, characters and atmosphere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integrate dialogue in narratives to convey character and advance the action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select vocabulary and grammatical structures that reflect what the writing requires, doing this mostly appropriately (e.g. using contracted forms in dialogues in narrative; using passive verbs to affect how information is presented; using modal verbs to suggest degrees of possibility)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use a range of devices to build cohesion (e.g. conjunctions, adverbials of time and place, pronouns and synonyms) within and across paragraphs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use verb tenses consistently and correctly throughout their writing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use the range of punctuation taught at key stage 2 mostly accurately (e.g. inverted commas and other punctuation to indicate direct speech) </a:t>
            </a:r>
          </a:p>
          <a:p>
            <a:pPr marL="109728" indent="0">
              <a:buNone/>
            </a:pPr>
            <a:r>
              <a:rPr lang="en-GB" sz="5600" b="1" dirty="0">
                <a:solidFill>
                  <a:srgbClr val="000000"/>
                </a:solidFill>
                <a:latin typeface="+mj-lt"/>
                <a:cs typeface="Times New Roman" panose="02020603050405020304" pitchFamily="18" charset="0"/>
              </a:rPr>
              <a:t>	</a:t>
            </a:r>
            <a:endParaRPr lang="en-GB" sz="5600" b="1" dirty="0">
              <a:latin typeface="+mj-lt"/>
              <a:cs typeface="Times New Roman" panose="02020603050405020304" pitchFamily="18" charset="0"/>
            </a:endParaRPr>
          </a:p>
          <a:p>
            <a:r>
              <a:rPr lang="en-GB" sz="5600" b="1" dirty="0">
                <a:solidFill>
                  <a:srgbClr val="000000"/>
                </a:solidFill>
                <a:latin typeface="+mj-lt"/>
                <a:cs typeface="Times New Roman" panose="02020603050405020304" pitchFamily="18" charset="0"/>
              </a:rPr>
              <a:t>spell correctly most words from the year 5 / year 6 spelling list, and use a dictionary to check the spelling of uncommon or more ambitious vocabulary </a:t>
            </a:r>
          </a:p>
          <a:p>
            <a:pPr marL="109728" indent="0">
              <a:buNone/>
            </a:pPr>
            <a:r>
              <a:rPr lang="en-GB" sz="5600" b="1" dirty="0">
                <a:solidFill>
                  <a:srgbClr val="000000"/>
                </a:solidFill>
                <a:latin typeface="+mj-lt"/>
                <a:cs typeface="Times New Roman" panose="02020603050405020304" pitchFamily="18" charset="0"/>
              </a:rPr>
              <a:t>	</a:t>
            </a:r>
          </a:p>
          <a:p>
            <a:r>
              <a:rPr lang="en-GB" sz="5600" b="1" dirty="0">
                <a:solidFill>
                  <a:srgbClr val="000000"/>
                </a:solidFill>
                <a:latin typeface="+mj-lt"/>
                <a:cs typeface="Times New Roman" panose="02020603050405020304" pitchFamily="18" charset="0"/>
              </a:rPr>
              <a:t>maintain legibility in handwriting when writing at speed </a:t>
            </a:r>
          </a:p>
          <a:p>
            <a:pPr marL="109728" indent="0">
              <a:buNone/>
            </a:pPr>
            <a:r>
              <a:rPr lang="en-GB" sz="4800" dirty="0"/>
              <a:t>	</a:t>
            </a:r>
          </a:p>
          <a:p>
            <a:r>
              <a:rPr lang="en-GB" sz="4800" dirty="0"/>
              <a:t>	</a:t>
            </a:r>
          </a:p>
          <a:p>
            <a:r>
              <a:rPr lang="en-GB" sz="3200" dirty="0">
                <a:solidFill>
                  <a:srgbClr val="000000"/>
                </a:solidFill>
              </a:rPr>
              <a:t>	</a:t>
            </a:r>
          </a:p>
          <a:p>
            <a:endParaRPr lang="en-GB" sz="3200" dirty="0">
              <a:solidFill>
                <a:srgbClr val="000000"/>
              </a:solidFill>
            </a:endParaRPr>
          </a:p>
        </p:txBody>
      </p:sp>
    </p:spTree>
    <p:extLst>
      <p:ext uri="{BB962C8B-B14F-4D97-AF65-F5344CB8AC3E}">
        <p14:creationId xmlns:p14="http://schemas.microsoft.com/office/powerpoint/2010/main" val="9761962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2400" b="1" u="sng" dirty="0">
                <a:solidFill>
                  <a:srgbClr val="FF0000"/>
                </a:solidFill>
                <a:latin typeface="Times New Roman" panose="02020603050405020304" pitchFamily="18" charset="0"/>
                <a:cs typeface="Times New Roman" panose="02020603050405020304" pitchFamily="18" charset="0"/>
              </a:rPr>
              <a:t>End-of-key stage 2 statutory assessment – </a:t>
            </a:r>
            <a:br>
              <a:rPr lang="en-GB" sz="2400" b="1" u="sng" dirty="0">
                <a:solidFill>
                  <a:srgbClr val="FF0000"/>
                </a:solidFill>
                <a:latin typeface="Times New Roman" panose="02020603050405020304" pitchFamily="18" charset="0"/>
                <a:cs typeface="Times New Roman" panose="02020603050405020304" pitchFamily="18" charset="0"/>
              </a:rPr>
            </a:br>
            <a:br>
              <a:rPr lang="en-GB" sz="2400" b="1" u="sng" dirty="0">
                <a:solidFill>
                  <a:srgbClr val="FF0000"/>
                </a:solidFill>
                <a:latin typeface="Times New Roman" panose="02020603050405020304" pitchFamily="18" charset="0"/>
                <a:cs typeface="Times New Roman" panose="02020603050405020304" pitchFamily="18" charset="0"/>
              </a:rPr>
            </a:br>
            <a:r>
              <a:rPr lang="en-GB" sz="2400" b="1" u="sng" dirty="0">
                <a:solidFill>
                  <a:srgbClr val="000000"/>
                </a:solidFill>
                <a:latin typeface="Times New Roman" panose="02020603050405020304" pitchFamily="18" charset="0"/>
                <a:cs typeface="Times New Roman" panose="02020603050405020304" pitchFamily="18" charset="0"/>
              </a:rPr>
              <a:t>Working at Greater depth</a:t>
            </a:r>
          </a:p>
        </p:txBody>
      </p:sp>
      <p:sp>
        <p:nvSpPr>
          <p:cNvPr id="3" name="Content Placeholder 2"/>
          <p:cNvSpPr>
            <a:spLocks noGrp="1"/>
          </p:cNvSpPr>
          <p:nvPr>
            <p:ph idx="1"/>
          </p:nvPr>
        </p:nvSpPr>
        <p:spPr/>
        <p:txBody>
          <a:bodyPr>
            <a:noAutofit/>
          </a:bodyPr>
          <a:lstStyle/>
          <a:p>
            <a:pPr marL="109728" indent="0">
              <a:buNone/>
            </a:pPr>
            <a:r>
              <a:rPr lang="en-GB" sz="1800" b="1" dirty="0">
                <a:solidFill>
                  <a:srgbClr val="000000"/>
                </a:solidFill>
                <a:latin typeface="+mj-lt"/>
              </a:rPr>
              <a:t>The pupil can: </a:t>
            </a:r>
          </a:p>
          <a:p>
            <a:r>
              <a:rPr lang="en-GB" sz="1800" dirty="0">
                <a:solidFill>
                  <a:srgbClr val="000000"/>
                </a:solidFill>
                <a:latin typeface="+mj-lt"/>
              </a:rPr>
              <a:t>write effectively for a range of purposes and audiences, selecting the appropriate form and drawing independently on what they have read as models for their own writing (e.g. literary language, characterisation, structure) </a:t>
            </a:r>
          </a:p>
          <a:p>
            <a:endParaRPr lang="en-GB" sz="1800" dirty="0">
              <a:solidFill>
                <a:srgbClr val="000000"/>
              </a:solidFill>
              <a:latin typeface="+mj-lt"/>
            </a:endParaRPr>
          </a:p>
          <a:p>
            <a:r>
              <a:rPr lang="en-GB" sz="1800" dirty="0">
                <a:solidFill>
                  <a:srgbClr val="000000"/>
                </a:solidFill>
                <a:latin typeface="+mj-lt"/>
              </a:rPr>
              <a:t>distinguish between the language of speech and writing and choose the appropriate register </a:t>
            </a:r>
          </a:p>
          <a:p>
            <a:endParaRPr lang="en-GB" sz="1800" dirty="0">
              <a:solidFill>
                <a:srgbClr val="000000"/>
              </a:solidFill>
              <a:latin typeface="+mj-lt"/>
            </a:endParaRPr>
          </a:p>
          <a:p>
            <a:r>
              <a:rPr lang="en-GB" sz="1800" dirty="0">
                <a:solidFill>
                  <a:srgbClr val="000000"/>
                </a:solidFill>
                <a:latin typeface="+mj-lt"/>
              </a:rPr>
              <a:t>exercise an assured and conscious control over levels of formality, particularly through manipulating grammar and vocabulary to achieve this</a:t>
            </a:r>
          </a:p>
          <a:p>
            <a:endParaRPr lang="en-GB" sz="1800" dirty="0">
              <a:solidFill>
                <a:srgbClr val="000000"/>
              </a:solidFill>
              <a:latin typeface="+mj-lt"/>
            </a:endParaRPr>
          </a:p>
          <a:p>
            <a:r>
              <a:rPr lang="en-GB" sz="1800" dirty="0">
                <a:solidFill>
                  <a:srgbClr val="000000"/>
                </a:solidFill>
                <a:latin typeface="+mj-lt"/>
              </a:rPr>
              <a:t>use the range of punctuation taught at key stage 2 correctly (e.g. semi-colons, dashes, colons, hyphens) and, when necessary, use such punctuation precisely to enhance meaning and avoid ambiguity.^ </a:t>
            </a:r>
          </a:p>
          <a:p>
            <a:endParaRPr lang="en-GB" sz="1800" dirty="0">
              <a:solidFill>
                <a:srgbClr val="000000"/>
              </a:solidFill>
              <a:latin typeface="+mj-lt"/>
            </a:endParaRPr>
          </a:p>
          <a:p>
            <a:r>
              <a:rPr lang="en-GB" sz="1800" dirty="0">
                <a:solidFill>
                  <a:srgbClr val="000000"/>
                </a:solidFill>
                <a:latin typeface="+mj-lt"/>
              </a:rPr>
              <a:t>[There are no additional statements for spelling or handwriting.] 	</a:t>
            </a:r>
          </a:p>
          <a:p>
            <a:endParaRPr lang="en-GB" sz="1800" dirty="0">
              <a:solidFill>
                <a:srgbClr val="000000"/>
              </a:solidFill>
            </a:endParaRPr>
          </a:p>
        </p:txBody>
      </p:sp>
    </p:spTree>
    <p:extLst>
      <p:ext uri="{BB962C8B-B14F-4D97-AF65-F5344CB8AC3E}">
        <p14:creationId xmlns:p14="http://schemas.microsoft.com/office/powerpoint/2010/main" val="1776946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066800"/>
          </a:xfrm>
          <a:solidFill>
            <a:schemeClr val="bg1"/>
          </a:solidFill>
        </p:spPr>
        <p:txBody>
          <a:bodyPr>
            <a:normAutofit fontScale="90000"/>
          </a:bodyPr>
          <a:lstStyle/>
          <a:p>
            <a:r>
              <a:rPr lang="en-GB" altLang="en-US" u="sng" dirty="0">
                <a:solidFill>
                  <a:srgbClr val="FF0000"/>
                </a:solidFill>
              </a:rPr>
              <a:t>How to help your child with writing</a:t>
            </a:r>
            <a:br>
              <a:rPr lang="en-GB" altLang="en-US" dirty="0">
                <a:solidFill>
                  <a:srgbClr val="00B0F0"/>
                </a:solidFill>
                <a:latin typeface="BPreplay" pitchFamily="50" charset="0"/>
              </a:rPr>
            </a:br>
            <a:endParaRPr lang="en-US" dirty="0">
              <a:solidFill>
                <a:srgbClr val="00B0F0"/>
              </a:solidFill>
            </a:endParaRPr>
          </a:p>
        </p:txBody>
      </p:sp>
      <p:sp>
        <p:nvSpPr>
          <p:cNvPr id="3" name="Content Placeholder 2"/>
          <p:cNvSpPr>
            <a:spLocks noGrp="1"/>
          </p:cNvSpPr>
          <p:nvPr>
            <p:ph idx="1"/>
          </p:nvPr>
        </p:nvSpPr>
        <p:spPr>
          <a:xfrm>
            <a:off x="457200" y="1268760"/>
            <a:ext cx="8229600" cy="5305776"/>
          </a:xfrm>
        </p:spPr>
        <p:txBody>
          <a:bodyPr>
            <a:normAutofit/>
          </a:bodyPr>
          <a:lstStyle/>
          <a:p>
            <a:pPr marL="182562" indent="0">
              <a:buNone/>
              <a:defRPr/>
            </a:pPr>
            <a:r>
              <a:rPr lang="en-GB" sz="2000" dirty="0">
                <a:solidFill>
                  <a:schemeClr val="bg2">
                    <a:lumMod val="10000"/>
                  </a:schemeClr>
                </a:solidFill>
                <a:latin typeface="+mj-lt"/>
              </a:rPr>
              <a:t>Encourage opportunities for writing such as letters to family or friends, shopping lists, notes or reminders, stories or poems.</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Write together – be a good role model for writing.</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Encourage use of a dictionary to check spelling and a thesaurus to find synonyms and expand vocabulary.</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Insist on cursive joined handwriting and best presentation when appropriate</a:t>
            </a:r>
          </a:p>
          <a:p>
            <a:pPr marL="342900" indent="-160338">
              <a:buNone/>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Remember that </a:t>
            </a:r>
            <a:r>
              <a:rPr lang="en-GB" sz="2000" b="1" dirty="0">
                <a:solidFill>
                  <a:schemeClr val="bg2">
                    <a:lumMod val="10000"/>
                  </a:schemeClr>
                </a:solidFill>
                <a:latin typeface="+mj-lt"/>
              </a:rPr>
              <a:t>good readers become good writers</a:t>
            </a:r>
            <a:r>
              <a:rPr lang="en-GB" sz="2000" dirty="0">
                <a:solidFill>
                  <a:schemeClr val="bg2">
                    <a:lumMod val="10000"/>
                  </a:schemeClr>
                </a:solidFill>
                <a:latin typeface="+mj-lt"/>
              </a:rPr>
              <a:t>! Identify good writing features when reading (e.g. vocabulary, sentence structure, punctuation).</a:t>
            </a:r>
          </a:p>
          <a:p>
            <a:endParaRPr lang="en-US" sz="2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686800" cy="1066800"/>
          </a:xfrm>
          <a:solidFill>
            <a:schemeClr val="bg1"/>
          </a:solidFill>
        </p:spPr>
        <p:txBody>
          <a:bodyPr>
            <a:normAutofit fontScale="90000"/>
          </a:bodyPr>
          <a:lstStyle/>
          <a:p>
            <a:r>
              <a:rPr lang="en-GB" u="sng" dirty="0">
                <a:solidFill>
                  <a:srgbClr val="FF0000"/>
                </a:solidFill>
              </a:rPr>
              <a:t>How are the tests assessed and reported?</a:t>
            </a:r>
            <a:endParaRPr lang="en-US" u="sng" dirty="0">
              <a:solidFill>
                <a:srgbClr val="FF0000"/>
              </a:solidFill>
            </a:endParaRPr>
          </a:p>
        </p:txBody>
      </p:sp>
      <p:sp>
        <p:nvSpPr>
          <p:cNvPr id="3" name="Content Placeholder 2"/>
          <p:cNvSpPr>
            <a:spLocks noGrp="1"/>
          </p:cNvSpPr>
          <p:nvPr>
            <p:ph idx="1"/>
          </p:nvPr>
        </p:nvSpPr>
        <p:spPr>
          <a:xfrm>
            <a:off x="457200" y="1700808"/>
            <a:ext cx="8229600" cy="4873728"/>
          </a:xfrm>
        </p:spPr>
        <p:txBody>
          <a:bodyPr>
            <a:noAutofit/>
          </a:bodyPr>
          <a:lstStyle/>
          <a:p>
            <a:r>
              <a:rPr lang="en-GB" sz="1800" dirty="0">
                <a:solidFill>
                  <a:srgbClr val="000000"/>
                </a:solidFill>
                <a:latin typeface="Times New Roman" panose="02020603050405020304" pitchFamily="18" charset="0"/>
                <a:cs typeface="Times New Roman" panose="02020603050405020304" pitchFamily="18" charset="0"/>
              </a:rPr>
              <a:t>KS2 tests are externally marked and marks are returned to schools </a:t>
            </a:r>
          </a:p>
          <a:p>
            <a:r>
              <a:rPr lang="en-GB" sz="1800" dirty="0">
                <a:solidFill>
                  <a:srgbClr val="000000"/>
                </a:solidFill>
                <a:latin typeface="Times New Roman" panose="02020603050405020304" pitchFamily="18" charset="0"/>
                <a:cs typeface="Times New Roman" panose="02020603050405020304" pitchFamily="18" charset="0"/>
              </a:rPr>
              <a:t>To receive a scaled score, pupils must take each test paper for the subject. Schools will report to parents their child’s:</a:t>
            </a:r>
          </a:p>
          <a:p>
            <a:pPr lvl="0"/>
            <a:r>
              <a:rPr lang="en-GB" sz="1800" dirty="0">
                <a:solidFill>
                  <a:srgbClr val="000000"/>
                </a:solidFill>
                <a:latin typeface="Times New Roman" panose="02020603050405020304" pitchFamily="18" charset="0"/>
                <a:cs typeface="Times New Roman" panose="02020603050405020304" pitchFamily="18" charset="0"/>
              </a:rPr>
              <a:t>raw score</a:t>
            </a:r>
          </a:p>
          <a:p>
            <a:pPr lvl="0"/>
            <a:r>
              <a:rPr lang="en-GB" sz="1800" dirty="0">
                <a:solidFill>
                  <a:srgbClr val="000000"/>
                </a:solidFill>
                <a:latin typeface="Times New Roman" panose="02020603050405020304" pitchFamily="18" charset="0"/>
                <a:cs typeface="Times New Roman" panose="02020603050405020304" pitchFamily="18" charset="0"/>
              </a:rPr>
              <a:t>scaled score (except where a pupil has too few marks to be awarded the lowest scaled score)</a:t>
            </a:r>
          </a:p>
          <a:p>
            <a:pPr lvl="0"/>
            <a:r>
              <a:rPr lang="en-GB" sz="1800" dirty="0">
                <a:solidFill>
                  <a:srgbClr val="000000"/>
                </a:solidFill>
                <a:latin typeface="Times New Roman" panose="02020603050405020304" pitchFamily="18" charset="0"/>
                <a:cs typeface="Times New Roman" panose="02020603050405020304" pitchFamily="18" charset="0"/>
              </a:rPr>
              <a:t>either ‘NS’ (expected standard not achieved) or ‘AS’ (expected standard achieved)</a:t>
            </a:r>
          </a:p>
          <a:p>
            <a:pPr marL="109728" indent="0">
              <a:buNone/>
            </a:pPr>
            <a:r>
              <a:rPr lang="en-GB" sz="1800" dirty="0">
                <a:solidFill>
                  <a:srgbClr val="000000"/>
                </a:solidFill>
                <a:latin typeface="Times New Roman" panose="02020603050405020304" pitchFamily="18" charset="0"/>
                <a:cs typeface="Times New Roman" panose="02020603050405020304" pitchFamily="18" charset="0"/>
              </a:rPr>
              <a:t>The lowest scaled score that can be awarded on a KS2 test is 80. The highest scaled score is 120.</a:t>
            </a:r>
          </a:p>
          <a:p>
            <a:pPr marL="109728" indent="0">
              <a:buNone/>
            </a:pPr>
            <a:r>
              <a:rPr lang="en-GB" sz="1800" dirty="0">
                <a:solidFill>
                  <a:srgbClr val="000000"/>
                </a:solidFill>
                <a:latin typeface="Times New Roman" panose="02020603050405020304" pitchFamily="18" charset="0"/>
                <a:cs typeface="Times New Roman" panose="02020603050405020304" pitchFamily="18" charset="0"/>
              </a:rPr>
              <a:t>Pupils scoring at least a scaled score of 100 will have met the expected standard in the test.</a:t>
            </a:r>
          </a:p>
          <a:p>
            <a:pPr marL="109728" indent="0">
              <a:buNone/>
            </a:pPr>
            <a:r>
              <a:rPr lang="en-GB" sz="1800" dirty="0">
                <a:solidFill>
                  <a:srgbClr val="000000"/>
                </a:solidFill>
                <a:latin typeface="Times New Roman" panose="02020603050405020304" pitchFamily="18" charset="0"/>
                <a:cs typeface="Times New Roman" panose="02020603050405020304" pitchFamily="18" charset="0"/>
              </a:rPr>
              <a:t>A pupil awarded a scaled score of 99 or less has not met the expected standard in the test.</a:t>
            </a:r>
          </a:p>
          <a:p>
            <a:pPr marL="109728" indent="0">
              <a:buNone/>
            </a:pPr>
            <a:r>
              <a:rPr lang="en-GB" sz="1800" dirty="0">
                <a:solidFill>
                  <a:srgbClr val="000000"/>
                </a:solidFill>
                <a:latin typeface="Times New Roman" panose="02020603050405020304" pitchFamily="18" charset="0"/>
                <a:cs typeface="Times New Roman" panose="02020603050405020304" pitchFamily="18" charset="0"/>
              </a:rPr>
              <a:t>You will get your child’s results with their report </a:t>
            </a:r>
            <a:r>
              <a:rPr lang="en-GB" sz="1800">
                <a:solidFill>
                  <a:srgbClr val="000000"/>
                </a:solidFill>
                <a:latin typeface="Times New Roman" panose="02020603050405020304" pitchFamily="18" charset="0"/>
                <a:cs typeface="Times New Roman" panose="02020603050405020304" pitchFamily="18" charset="0"/>
              </a:rPr>
              <a:t>in July.</a:t>
            </a:r>
            <a:endParaRPr lang="en-GB" sz="1800" dirty="0">
              <a:solidFill>
                <a:srgbClr val="000000"/>
              </a:solidFill>
              <a:latin typeface="Times New Roman" panose="02020603050405020304" pitchFamily="18" charset="0"/>
              <a:cs typeface="Times New Roman" panose="02020603050405020304" pitchFamily="18" charset="0"/>
            </a:endParaRPr>
          </a:p>
          <a:p>
            <a:pPr marL="109728" indent="0">
              <a:buNone/>
            </a:pPr>
            <a:endParaRPr lang="en-GB" sz="1800"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Example of the Scaled Score for 2025 Reading in 2025</a:t>
            </a:r>
            <a:endParaRPr lang="en-GB" dirty="0"/>
          </a:p>
        </p:txBody>
      </p:sp>
      <p:pic>
        <p:nvPicPr>
          <p:cNvPr id="7" name="Content Placeholder 6">
            <a:extLst>
              <a:ext uri="{FF2B5EF4-FFF2-40B4-BE49-F238E27FC236}">
                <a16:creationId xmlns:a16="http://schemas.microsoft.com/office/drawing/2014/main" id="{9198ACC2-0528-4050-A5EA-C2F5D17E231C}"/>
              </a:ext>
            </a:extLst>
          </p:cNvPr>
          <p:cNvPicPr>
            <a:picLocks noGrp="1" noChangeAspect="1"/>
          </p:cNvPicPr>
          <p:nvPr>
            <p:ph idx="1"/>
          </p:nvPr>
        </p:nvPicPr>
        <p:blipFill>
          <a:blip r:embed="rId2"/>
          <a:stretch>
            <a:fillRect/>
          </a:stretch>
        </p:blipFill>
        <p:spPr>
          <a:xfrm>
            <a:off x="833415" y="1600200"/>
            <a:ext cx="7477170" cy="4525963"/>
          </a:xfrm>
          <a:prstGeom prst="rect">
            <a:avLst/>
          </a:prstGeom>
        </p:spPr>
      </p:pic>
    </p:spTree>
    <p:extLst>
      <p:ext uri="{BB962C8B-B14F-4D97-AF65-F5344CB8AC3E}">
        <p14:creationId xmlns:p14="http://schemas.microsoft.com/office/powerpoint/2010/main" val="1801443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79512" y="1124744"/>
          <a:ext cx="8712968" cy="4608512"/>
        </p:xfrm>
        <a:graphic>
          <a:graphicData uri="http://schemas.openxmlformats.org/drawingml/2006/table">
            <a:tbl>
              <a:tblPr>
                <a:tableStyleId>{2D5ABB26-0587-4C30-8999-92F81FD0307C}</a:tableStyleId>
              </a:tblPr>
              <a:tblGrid>
                <a:gridCol w="8712968">
                  <a:extLst>
                    <a:ext uri="{9D8B030D-6E8A-4147-A177-3AD203B41FA5}">
                      <a16:colId xmlns:a16="http://schemas.microsoft.com/office/drawing/2014/main" val="20000"/>
                    </a:ext>
                  </a:extLst>
                </a:gridCol>
              </a:tblGrid>
              <a:tr h="4608512">
                <a:tc>
                  <a:txBody>
                    <a:bodyPr/>
                    <a:lstStyle/>
                    <a:p>
                      <a:endParaRPr lang="en-US" dirty="0"/>
                    </a:p>
                  </a:txBody>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745374096"/>
              </p:ext>
            </p:extLst>
          </p:nvPr>
        </p:nvGraphicFramePr>
        <p:xfrm>
          <a:off x="251520" y="0"/>
          <a:ext cx="8712970" cy="6817386"/>
        </p:xfrm>
        <a:graphic>
          <a:graphicData uri="http://schemas.openxmlformats.org/drawingml/2006/table">
            <a:tbl>
              <a:tblPr/>
              <a:tblGrid>
                <a:gridCol w="1944217">
                  <a:extLst>
                    <a:ext uri="{9D8B030D-6E8A-4147-A177-3AD203B41FA5}">
                      <a16:colId xmlns:a16="http://schemas.microsoft.com/office/drawing/2014/main" val="20000"/>
                    </a:ext>
                  </a:extLst>
                </a:gridCol>
                <a:gridCol w="6768753">
                  <a:extLst>
                    <a:ext uri="{9D8B030D-6E8A-4147-A177-3AD203B41FA5}">
                      <a16:colId xmlns:a16="http://schemas.microsoft.com/office/drawing/2014/main" val="20001"/>
                    </a:ext>
                  </a:extLst>
                </a:gridCol>
              </a:tblGrid>
              <a:tr h="1254252">
                <a:tc>
                  <a:txBody>
                    <a:bodyPr/>
                    <a:lstStyle/>
                    <a:p>
                      <a:pPr algn="ctr"/>
                      <a:r>
                        <a:rPr lang="en-US" sz="2000" i="1" dirty="0" err="1">
                          <a:solidFill>
                            <a:schemeClr val="tx1">
                              <a:lumMod val="10000"/>
                            </a:schemeClr>
                          </a:solidFill>
                        </a:rPr>
                        <a:t>Standardised</a:t>
                      </a:r>
                      <a:r>
                        <a:rPr lang="en-US" sz="2000" i="1" baseline="0" dirty="0">
                          <a:solidFill>
                            <a:schemeClr val="tx1">
                              <a:lumMod val="10000"/>
                            </a:schemeClr>
                          </a:solidFill>
                        </a:rPr>
                        <a:t> Score</a:t>
                      </a:r>
                      <a:endParaRPr lang="en-US" sz="2000" i="1" dirty="0">
                        <a:solidFill>
                          <a:schemeClr val="tx1">
                            <a:lumMod val="10000"/>
                          </a:schemeClr>
                        </a:solidFill>
                      </a:endParaRPr>
                    </a:p>
                  </a:txBody>
                  <a:tcPr anchor="ct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solidFill>
                      <a:srgbClr val="FF0000"/>
                    </a:solidFill>
                  </a:tcPr>
                </a:tc>
                <a:tc>
                  <a:txBody>
                    <a:bodyPr/>
                    <a:lstStyle/>
                    <a:p>
                      <a:pPr algn="ctr"/>
                      <a:r>
                        <a:rPr lang="en-GB" sz="2000" i="1" dirty="0">
                          <a:solidFill>
                            <a:schemeClr val="tx1">
                              <a:lumMod val="10000"/>
                            </a:schemeClr>
                          </a:solidFill>
                        </a:rPr>
                        <a:t>Raw</a:t>
                      </a:r>
                      <a:r>
                        <a:rPr lang="en-GB" sz="2000" i="1" baseline="0" dirty="0">
                          <a:solidFill>
                            <a:schemeClr val="tx1">
                              <a:lumMod val="10000"/>
                            </a:schemeClr>
                          </a:solidFill>
                        </a:rPr>
                        <a:t> scores</a:t>
                      </a:r>
                      <a:endParaRPr lang="en-US" sz="2000" i="1" dirty="0">
                        <a:solidFill>
                          <a:schemeClr val="tx1">
                            <a:lumMod val="10000"/>
                          </a:schemeClr>
                        </a:solidFill>
                      </a:endParaRPr>
                    </a:p>
                  </a:txBody>
                  <a:tcPr anchor="ctr">
                    <a:lnL w="12700" cap="flat" cmpd="sng" algn="ctr">
                      <a:solidFill>
                        <a:schemeClr val="tx1"/>
                      </a:solidFill>
                      <a:prstDash val="solid"/>
                      <a:round/>
                      <a:headEnd type="none" w="med" len="med"/>
                      <a:tailEnd type="none" w="med" len="me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0000"/>
                    </a:solidFill>
                  </a:tcPr>
                </a:tc>
                <a:extLst>
                  <a:ext uri="{0D108BD9-81ED-4DB2-BD59-A6C34878D82A}">
                    <a16:rowId xmlns:a16="http://schemas.microsoft.com/office/drawing/2014/main" val="10000"/>
                  </a:ext>
                </a:extLst>
              </a:tr>
              <a:tr h="1254252">
                <a:tc>
                  <a:txBody>
                    <a:bodyPr/>
                    <a:lstStyle/>
                    <a:p>
                      <a:pPr algn="ctr"/>
                      <a:r>
                        <a:rPr lang="en-GB" sz="2800" b="1" dirty="0">
                          <a:solidFill>
                            <a:schemeClr val="tx1">
                              <a:lumMod val="10000"/>
                            </a:schemeClr>
                          </a:solidFill>
                        </a:rPr>
                        <a:t>BELOW 100</a:t>
                      </a:r>
                      <a:endParaRPr lang="en-US" sz="2800" b="1" dirty="0">
                        <a:solidFill>
                          <a:schemeClr val="tx1">
                            <a:lumMod val="10000"/>
                          </a:schemeClr>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600" b="1" u="sng" dirty="0">
                          <a:solidFill>
                            <a:schemeClr val="tx1">
                              <a:lumMod val="10000"/>
                            </a:schemeClr>
                          </a:solidFill>
                        </a:rPr>
                        <a:t>BELOW STANDARD</a:t>
                      </a:r>
                    </a:p>
                  </a:txBody>
                  <a:tcPr>
                    <a:lnL w="12700" cmpd="sng">
                      <a:solidFill>
                        <a:schemeClr val="tx1"/>
                      </a:solidFill>
                      <a:prstDash val="soli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10001"/>
                  </a:ext>
                </a:extLst>
              </a:tr>
              <a:tr h="2382146">
                <a:tc>
                  <a:txBody>
                    <a:bodyPr/>
                    <a:lstStyle/>
                    <a:p>
                      <a:pPr algn="ctr"/>
                      <a:r>
                        <a:rPr lang="en-GB" sz="2800" b="1" dirty="0">
                          <a:solidFill>
                            <a:schemeClr val="tx1">
                              <a:lumMod val="10000"/>
                            </a:schemeClr>
                          </a:solidFill>
                        </a:rPr>
                        <a:t>100 or above</a:t>
                      </a:r>
                      <a:endParaRPr lang="en-US" sz="2800" b="1" dirty="0">
                        <a:solidFill>
                          <a:schemeClr val="tx1">
                            <a:lumMod val="10000"/>
                          </a:schemeClr>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2600" b="1" u="sng" dirty="0">
                          <a:solidFill>
                            <a:schemeClr val="tx1">
                              <a:lumMod val="10000"/>
                            </a:schemeClr>
                          </a:solidFill>
                        </a:rPr>
                        <a:t>ACHIEVED STANDARD (2025)</a:t>
                      </a:r>
                    </a:p>
                    <a:p>
                      <a:pPr marL="342900" indent="-342900" algn="l">
                        <a:buFont typeface="Arial" panose="020B0604020202020204" pitchFamily="34" charset="0"/>
                        <a:buChar char="•"/>
                      </a:pPr>
                      <a:r>
                        <a:rPr lang="en-GB" sz="2400" dirty="0">
                          <a:solidFill>
                            <a:schemeClr val="tx1">
                              <a:lumMod val="10000"/>
                            </a:schemeClr>
                          </a:solidFill>
                        </a:rPr>
                        <a:t>Reading raw score was 28/50 </a:t>
                      </a:r>
                    </a:p>
                    <a:p>
                      <a:pPr marL="342900" indent="-342900" algn="l">
                        <a:buFont typeface="Arial" panose="020B0604020202020204" pitchFamily="34" charset="0"/>
                        <a:buChar char="•"/>
                      </a:pPr>
                      <a:r>
                        <a:rPr lang="en-US" sz="2400" dirty="0">
                          <a:solidFill>
                            <a:schemeClr val="tx1">
                              <a:lumMod val="10000"/>
                            </a:schemeClr>
                          </a:solidFill>
                        </a:rPr>
                        <a:t>Grammar and Spelling raw score was</a:t>
                      </a:r>
                      <a:r>
                        <a:rPr lang="en-US" sz="2400" baseline="0" dirty="0">
                          <a:solidFill>
                            <a:schemeClr val="tx1">
                              <a:lumMod val="10000"/>
                            </a:schemeClr>
                          </a:solidFill>
                        </a:rPr>
                        <a:t> 35</a:t>
                      </a:r>
                      <a:r>
                        <a:rPr lang="en-US" sz="2400" dirty="0">
                          <a:solidFill>
                            <a:schemeClr val="tx1">
                              <a:lumMod val="10000"/>
                            </a:schemeClr>
                          </a:solidFill>
                        </a:rPr>
                        <a:t>/70 </a:t>
                      </a:r>
                      <a:endParaRPr lang="en-GB" sz="2400" dirty="0">
                        <a:solidFill>
                          <a:schemeClr val="tx1">
                            <a:lumMod val="10000"/>
                          </a:schemeClr>
                        </a:solidFill>
                      </a:endParaRPr>
                    </a:p>
                    <a:p>
                      <a:pPr marL="342900" indent="-342900" algn="l">
                        <a:buFont typeface="Arial" panose="020B0604020202020204" pitchFamily="34" charset="0"/>
                        <a:buChar char="•"/>
                      </a:pPr>
                      <a:r>
                        <a:rPr lang="en-GB" sz="2400" dirty="0">
                          <a:solidFill>
                            <a:schemeClr val="tx1">
                              <a:lumMod val="10000"/>
                            </a:schemeClr>
                          </a:solidFill>
                        </a:rPr>
                        <a:t>Maths raw score was 58/110 </a:t>
                      </a:r>
                    </a:p>
                    <a:p>
                      <a:pPr algn="l"/>
                      <a:r>
                        <a:rPr lang="en-GB" sz="2400" dirty="0">
                          <a:solidFill>
                            <a:schemeClr val="tx1">
                              <a:lumMod val="10000"/>
                            </a:schemeClr>
                          </a:solidFill>
                        </a:rPr>
                        <a:t>There is no greater depth for these subjects, but a guide would be a scaled score of 110 or above.</a:t>
                      </a: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1926736">
                <a:tc>
                  <a:txBody>
                    <a:bodyPr/>
                    <a:lstStyle/>
                    <a:p>
                      <a:pPr algn="ctr"/>
                      <a:endParaRPr lang="en-US" sz="2800" b="1" dirty="0">
                        <a:solidFill>
                          <a:schemeClr val="tx1">
                            <a:lumMod val="10000"/>
                          </a:schemeClr>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600" b="1" u="sng" dirty="0">
                          <a:solidFill>
                            <a:schemeClr val="tx1">
                              <a:lumMod val="10000"/>
                            </a:schemeClr>
                          </a:solidFill>
                        </a:rPr>
                        <a:t>Writing</a:t>
                      </a:r>
                      <a:r>
                        <a:rPr lang="en-US" sz="2600" u="sng" dirty="0">
                          <a:solidFill>
                            <a:schemeClr val="tx1">
                              <a:lumMod val="10000"/>
                            </a:schemeClr>
                          </a:solidFill>
                        </a:rPr>
                        <a:t> </a:t>
                      </a:r>
                      <a:endParaRPr lang="en-US" sz="2600" dirty="0">
                        <a:solidFill>
                          <a:schemeClr val="tx1">
                            <a:lumMod val="10000"/>
                          </a:schemeClr>
                        </a:solidFill>
                      </a:endParaRPr>
                    </a:p>
                    <a:p>
                      <a:pPr algn="l"/>
                      <a:r>
                        <a:rPr lang="en-US" sz="2400" dirty="0">
                          <a:solidFill>
                            <a:schemeClr val="tx1">
                              <a:lumMod val="10000"/>
                            </a:schemeClr>
                          </a:solidFill>
                        </a:rPr>
                        <a:t>Below expected Standard, Achieved Expected Standard or At Greater Depth.</a:t>
                      </a:r>
                      <a:r>
                        <a:rPr lang="en-US" sz="2400" baseline="0" dirty="0">
                          <a:solidFill>
                            <a:schemeClr val="tx1">
                              <a:lumMod val="10000"/>
                            </a:schemeClr>
                          </a:solidFill>
                        </a:rPr>
                        <a:t> This is done </a:t>
                      </a:r>
                      <a:r>
                        <a:rPr lang="en-US" sz="2400" dirty="0">
                          <a:solidFill>
                            <a:schemeClr val="tx1">
                              <a:lumMod val="10000"/>
                            </a:schemeClr>
                          </a:solidFill>
                        </a:rPr>
                        <a:t>through moderation within school, TKAT and</a:t>
                      </a:r>
                      <a:r>
                        <a:rPr lang="en-US" sz="2400" baseline="0" dirty="0">
                          <a:solidFill>
                            <a:schemeClr val="tx1">
                              <a:lumMod val="10000"/>
                            </a:schemeClr>
                          </a:solidFill>
                        </a:rPr>
                        <a:t> Wokingham LA</a:t>
                      </a:r>
                      <a:r>
                        <a:rPr lang="en-US" sz="2400" dirty="0">
                          <a:solidFill>
                            <a:schemeClr val="tx1">
                              <a:lumMod val="10000"/>
                            </a:schemeClr>
                          </a:solidFill>
                        </a:rPr>
                        <a:t>.</a:t>
                      </a: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274638"/>
            <a:ext cx="8569325" cy="1143000"/>
          </a:xfrm>
        </p:spPr>
        <p:txBody>
          <a:bodyPr rtlCol="0">
            <a:normAutofit fontScale="90000"/>
          </a:bodyPr>
          <a:lstStyle/>
          <a:p>
            <a:pPr eaLnBrk="1" fontAlgn="auto" hangingPunct="1">
              <a:spcAft>
                <a:spcPts val="0"/>
              </a:spcAft>
              <a:defRPr/>
            </a:pPr>
            <a:r>
              <a:rPr lang="en-GB" u="sng" dirty="0">
                <a:solidFill>
                  <a:srgbClr val="FF0000"/>
                </a:solidFill>
                <a:cs typeface="Arial" panose="020B0604020202020204" pitchFamily="34" charset="0"/>
              </a:rPr>
              <a:t>What help can the children have when doing the tests?</a:t>
            </a:r>
          </a:p>
        </p:txBody>
      </p:sp>
      <p:sp>
        <p:nvSpPr>
          <p:cNvPr id="3" name="Content Placeholder 2"/>
          <p:cNvSpPr>
            <a:spLocks noGrp="1"/>
          </p:cNvSpPr>
          <p:nvPr>
            <p:ph idx="1"/>
          </p:nvPr>
        </p:nvSpPr>
        <p:spPr>
          <a:xfrm>
            <a:off x="395536" y="1772816"/>
            <a:ext cx="8229600" cy="4868615"/>
          </a:xfrm>
        </p:spPr>
        <p:txBody>
          <a:bodyPr rtlCol="0">
            <a:normAutofit/>
          </a:bodyPr>
          <a:lstStyle/>
          <a:p>
            <a:pPr eaLnBrk="1" fontAlgn="auto" hangingPunct="1">
              <a:spcAft>
                <a:spcPts val="0"/>
              </a:spcAft>
              <a:buFont typeface="Arial" panose="020B0604020202020204" pitchFamily="34" charset="0"/>
              <a:buChar char="•"/>
              <a:defRPr/>
            </a:pPr>
            <a:r>
              <a:rPr lang="en-GB" sz="2400" b="1" dirty="0">
                <a:solidFill>
                  <a:schemeClr val="tx1">
                    <a:lumMod val="10000"/>
                  </a:schemeClr>
                </a:solidFill>
                <a:cs typeface="Arial" panose="020B0604020202020204" pitchFamily="34" charset="0"/>
              </a:rPr>
              <a:t>Reading paper </a:t>
            </a:r>
            <a:r>
              <a:rPr lang="en-GB" sz="2400" dirty="0">
                <a:solidFill>
                  <a:schemeClr val="tx1">
                    <a:lumMod val="10000"/>
                  </a:schemeClr>
                </a:solidFill>
                <a:cs typeface="Arial" panose="020B0604020202020204" pitchFamily="34" charset="0"/>
              </a:rPr>
              <a:t>– children have to read the text and answer questions independently</a:t>
            </a:r>
          </a:p>
          <a:p>
            <a:pPr marL="0" indent="0" eaLnBrk="1" fontAlgn="auto" hangingPunct="1">
              <a:spcAft>
                <a:spcPts val="0"/>
              </a:spcAft>
              <a:buFont typeface="Arial" panose="020B0604020202020204" pitchFamily="34" charset="0"/>
              <a:buNone/>
              <a:defRPr/>
            </a:pPr>
            <a:endParaRPr lang="en-GB" sz="2400" dirty="0">
              <a:solidFill>
                <a:schemeClr val="tx1">
                  <a:lumMod val="10000"/>
                </a:schemeClr>
              </a:solidFill>
              <a:cs typeface="Arial" panose="020B0604020202020204" pitchFamily="34" charset="0"/>
            </a:endParaRPr>
          </a:p>
          <a:p>
            <a:pPr eaLnBrk="1" fontAlgn="auto" hangingPunct="1">
              <a:spcAft>
                <a:spcPts val="0"/>
              </a:spcAft>
              <a:buFont typeface="Arial" panose="020B0604020202020204" pitchFamily="34" charset="0"/>
              <a:buChar char="•"/>
              <a:defRPr/>
            </a:pPr>
            <a:r>
              <a:rPr lang="en-GB" sz="2400" b="1" dirty="0">
                <a:solidFill>
                  <a:schemeClr val="tx1">
                    <a:lumMod val="10000"/>
                  </a:schemeClr>
                </a:solidFill>
                <a:cs typeface="Arial" panose="020B0604020202020204" pitchFamily="34" charset="0"/>
              </a:rPr>
              <a:t>Maths and Grammar papers- </a:t>
            </a:r>
            <a:r>
              <a:rPr lang="en-GB" sz="2400" dirty="0">
                <a:solidFill>
                  <a:schemeClr val="tx1">
                    <a:lumMod val="10000"/>
                  </a:schemeClr>
                </a:solidFill>
                <a:cs typeface="Arial" panose="020B0604020202020204" pitchFamily="34" charset="0"/>
              </a:rPr>
              <a:t>teachers can read questions to the children when they ask</a:t>
            </a:r>
          </a:p>
          <a:p>
            <a:pPr eaLnBrk="1" fontAlgn="auto" hangingPunct="1">
              <a:spcAft>
                <a:spcPts val="0"/>
              </a:spcAft>
              <a:buFont typeface="Arial" panose="020B0604020202020204" pitchFamily="34" charset="0"/>
              <a:buChar char="•"/>
              <a:defRPr/>
            </a:pPr>
            <a:endParaRPr lang="en-GB" sz="2400" b="1" dirty="0">
              <a:solidFill>
                <a:schemeClr val="tx1">
                  <a:lumMod val="10000"/>
                </a:schemeClr>
              </a:solidFill>
              <a:cs typeface="Arial" panose="020B0604020202020204" pitchFamily="34" charset="0"/>
            </a:endParaRPr>
          </a:p>
          <a:p>
            <a:pPr marL="0" indent="0" eaLnBrk="1" fontAlgn="auto" hangingPunct="1">
              <a:spcAft>
                <a:spcPts val="0"/>
              </a:spcAft>
              <a:buNone/>
              <a:defRPr/>
            </a:pPr>
            <a:endParaRPr lang="en-GB" sz="2400" b="1" dirty="0">
              <a:solidFill>
                <a:srgbClr val="FF0066"/>
              </a:solidFill>
              <a:cs typeface="Arial" panose="020B0604020202020204" pitchFamily="34" charset="0"/>
            </a:endParaRPr>
          </a:p>
          <a:p>
            <a:pPr marL="0" indent="0" algn="ctr" eaLnBrk="1" fontAlgn="auto" hangingPunct="1">
              <a:spcAft>
                <a:spcPts val="0"/>
              </a:spcAft>
              <a:buFont typeface="Arial" panose="020B0604020202020204" pitchFamily="34" charset="0"/>
              <a:buNone/>
              <a:defRPr/>
            </a:pPr>
            <a:endParaRPr lang="en-GB" sz="2400" b="1" i="1" dirty="0">
              <a:solidFill>
                <a:schemeClr val="tx1">
                  <a:lumMod val="10000"/>
                </a:schemeClr>
              </a:solidFill>
              <a:cs typeface="Arial" panose="020B0604020202020204" pitchFamily="34" charset="0"/>
            </a:endParaRPr>
          </a:p>
          <a:p>
            <a:pPr marL="0" indent="0" algn="ctr" eaLnBrk="1" fontAlgn="auto" hangingPunct="1">
              <a:spcAft>
                <a:spcPts val="0"/>
              </a:spcAft>
              <a:buFont typeface="Arial" panose="020B0604020202020204" pitchFamily="34" charset="0"/>
              <a:buNone/>
              <a:defRPr/>
            </a:pPr>
            <a:r>
              <a:rPr lang="en-GB" sz="2400" b="1" i="1" dirty="0">
                <a:solidFill>
                  <a:schemeClr val="tx1">
                    <a:lumMod val="10000"/>
                  </a:schemeClr>
                </a:solidFill>
                <a:cs typeface="Arial" panose="020B0604020202020204" pitchFamily="34" charset="0"/>
              </a:rPr>
              <a:t>Teachers can encourage, but not guide or correct</a:t>
            </a:r>
          </a:p>
          <a:p>
            <a:pPr marL="0" indent="0" eaLnBrk="1" fontAlgn="auto" hangingPunct="1">
              <a:spcAft>
                <a:spcPts val="0"/>
              </a:spcAft>
              <a:buFont typeface="Arial" panose="020B0604020202020204" pitchFamily="34" charset="0"/>
              <a:buNone/>
              <a:defRPr/>
            </a:pPr>
            <a:r>
              <a:rPr lang="en-GB" dirty="0"/>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066800"/>
          </a:xfrm>
        </p:spPr>
        <p:txBody>
          <a:bodyPr>
            <a:normAutofit fontScale="90000"/>
          </a:bodyPr>
          <a:lstStyle/>
          <a:p>
            <a:r>
              <a:rPr lang="en-GB" u="sng" dirty="0">
                <a:solidFill>
                  <a:srgbClr val="FF0000"/>
                </a:solidFill>
              </a:rPr>
              <a:t>How to support your Year 6 children?</a:t>
            </a:r>
            <a:br>
              <a:rPr lang="en-GB" u="sng" dirty="0">
                <a:solidFill>
                  <a:srgbClr val="FF0000"/>
                </a:solidFill>
              </a:rPr>
            </a:br>
            <a:endParaRPr lang="en-US" u="sng" dirty="0">
              <a:solidFill>
                <a:srgbClr val="FF0000"/>
              </a:solidFill>
            </a:endParaRPr>
          </a:p>
        </p:txBody>
      </p:sp>
      <p:sp>
        <p:nvSpPr>
          <p:cNvPr id="3" name="Content Placeholder 2"/>
          <p:cNvSpPr>
            <a:spLocks noGrp="1"/>
          </p:cNvSpPr>
          <p:nvPr>
            <p:ph idx="1"/>
          </p:nvPr>
        </p:nvSpPr>
        <p:spPr>
          <a:xfrm>
            <a:off x="457200" y="1700808"/>
            <a:ext cx="8229600" cy="4873728"/>
          </a:xfrm>
        </p:spPr>
        <p:txBody>
          <a:bodyPr>
            <a:normAutofit fontScale="62500" lnSpcReduction="20000"/>
          </a:bodyPr>
          <a:lstStyle/>
          <a:p>
            <a:pPr marL="525462">
              <a:defRPr/>
            </a:pPr>
            <a:r>
              <a:rPr lang="en-GB" sz="2100" b="1" dirty="0">
                <a:solidFill>
                  <a:schemeClr val="bg2">
                    <a:lumMod val="10000"/>
                  </a:schemeClr>
                </a:solidFill>
                <a:latin typeface="+mj-lt"/>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2100" b="1" dirty="0">
              <a:solidFill>
                <a:schemeClr val="bg2">
                  <a:lumMod val="10000"/>
                </a:schemeClr>
              </a:solidFill>
              <a:latin typeface="+mj-lt"/>
            </a:endParaRPr>
          </a:p>
          <a:p>
            <a:pPr marL="525462">
              <a:defRPr/>
            </a:pPr>
            <a:r>
              <a:rPr lang="en-GB" sz="2100" b="1" dirty="0">
                <a:solidFill>
                  <a:schemeClr val="bg2">
                    <a:lumMod val="10000"/>
                  </a:schemeClr>
                </a:solidFill>
                <a:latin typeface="+mj-lt"/>
              </a:rPr>
              <a:t>Ensure your child has the </a:t>
            </a:r>
            <a:r>
              <a:rPr lang="en-GB" sz="2100" b="1" u="sng" dirty="0">
                <a:solidFill>
                  <a:schemeClr val="bg2">
                    <a:lumMod val="10000"/>
                  </a:schemeClr>
                </a:solidFill>
                <a:latin typeface="+mj-lt"/>
              </a:rPr>
              <a:t>best possible </a:t>
            </a:r>
            <a:r>
              <a:rPr lang="en-GB" sz="2100" b="1" dirty="0">
                <a:solidFill>
                  <a:schemeClr val="bg2">
                    <a:lumMod val="10000"/>
                  </a:schemeClr>
                </a:solidFill>
                <a:latin typeface="+mj-lt"/>
              </a:rPr>
              <a:t>attendance at school and that they are punctual</a:t>
            </a:r>
          </a:p>
          <a:p>
            <a:pPr marL="342900" indent="-160338">
              <a:buFont typeface="Arial" panose="020B0604020202020204" pitchFamily="34" charset="0"/>
              <a:buChar char="•"/>
              <a:defRPr/>
            </a:pPr>
            <a:endParaRPr lang="en-GB" sz="2100" b="1" dirty="0">
              <a:solidFill>
                <a:schemeClr val="bg2">
                  <a:lumMod val="10000"/>
                </a:schemeClr>
              </a:solidFill>
              <a:latin typeface="+mj-lt"/>
            </a:endParaRPr>
          </a:p>
          <a:p>
            <a:pPr marL="525462">
              <a:defRPr/>
            </a:pPr>
            <a:r>
              <a:rPr lang="en-GB" sz="2100" b="1" dirty="0">
                <a:solidFill>
                  <a:schemeClr val="bg2">
                    <a:lumMod val="10000"/>
                  </a:schemeClr>
                </a:solidFill>
                <a:latin typeface="+mj-lt"/>
              </a:rPr>
              <a:t>Support your child with any home learning tasks</a:t>
            </a:r>
          </a:p>
          <a:p>
            <a:pPr marL="342900" indent="-160338">
              <a:buFont typeface="Arial" panose="020B0604020202020204" pitchFamily="34" charset="0"/>
              <a:buChar char="•"/>
              <a:defRPr/>
            </a:pPr>
            <a:endParaRPr lang="en-GB" sz="2100" b="1" dirty="0">
              <a:solidFill>
                <a:schemeClr val="bg2">
                  <a:lumMod val="10000"/>
                </a:schemeClr>
              </a:solidFill>
              <a:latin typeface="+mj-lt"/>
            </a:endParaRPr>
          </a:p>
          <a:p>
            <a:pPr marL="525462">
              <a:defRPr/>
            </a:pPr>
            <a:r>
              <a:rPr lang="en-GB" sz="2100" b="1" dirty="0">
                <a:solidFill>
                  <a:schemeClr val="bg2">
                    <a:lumMod val="10000"/>
                  </a:schemeClr>
                </a:solidFill>
                <a:latin typeface="+mj-lt"/>
              </a:rPr>
              <a:t>Do things which don’t feel like learning – Board games, helping with recipes and cooking, reading timetables, checking food bills are accurate – check receipts, help with DIY</a:t>
            </a:r>
          </a:p>
          <a:p>
            <a:pPr marL="342900" indent="-160338">
              <a:buFont typeface="Arial" panose="020B0604020202020204" pitchFamily="34" charset="0"/>
              <a:buChar char="•"/>
              <a:defRPr/>
            </a:pPr>
            <a:endParaRPr lang="en-GB" sz="2100" b="1" dirty="0">
              <a:solidFill>
                <a:schemeClr val="bg2">
                  <a:lumMod val="10000"/>
                </a:schemeClr>
              </a:solidFill>
              <a:latin typeface="+mj-lt"/>
            </a:endParaRPr>
          </a:p>
          <a:p>
            <a:pPr marL="525462">
              <a:defRPr/>
            </a:pPr>
            <a:r>
              <a:rPr lang="en-GB" sz="2100" b="1" dirty="0">
                <a:solidFill>
                  <a:schemeClr val="tx1">
                    <a:lumMod val="10000"/>
                  </a:schemeClr>
                </a:solidFill>
                <a:latin typeface="+mj-lt"/>
              </a:rPr>
              <a:t>Class Pages of school website</a:t>
            </a:r>
          </a:p>
          <a:p>
            <a:endParaRPr lang="en-GB" sz="2100" b="1" dirty="0">
              <a:solidFill>
                <a:schemeClr val="tx1">
                  <a:lumMod val="10000"/>
                </a:schemeClr>
              </a:solidFill>
              <a:latin typeface="+mj-lt"/>
            </a:endParaRPr>
          </a:p>
          <a:p>
            <a:pPr marL="0" indent="0">
              <a:buNone/>
            </a:pPr>
            <a:r>
              <a:rPr lang="en-GB" sz="2100" b="1" dirty="0">
                <a:solidFill>
                  <a:schemeClr val="tx1">
                    <a:lumMod val="10000"/>
                  </a:schemeClr>
                </a:solidFill>
                <a:latin typeface="+mj-lt"/>
              </a:rPr>
              <a:t>Practice Papers (including short 10 minute practice tests)</a:t>
            </a:r>
          </a:p>
          <a:p>
            <a:pPr marL="0" indent="0">
              <a:buNone/>
            </a:pPr>
            <a:r>
              <a:rPr lang="en-GB" sz="2100" b="1" u="sng" dirty="0">
                <a:hlinkClick r:id="rId2"/>
              </a:rPr>
              <a:t>https://www.cgpbooks.co.uk/resources/primary-sats-resources</a:t>
            </a:r>
            <a:r>
              <a:rPr lang="en-GB" sz="2100" b="1" u="sng" dirty="0"/>
              <a:t> . </a:t>
            </a:r>
          </a:p>
          <a:p>
            <a:pPr marL="0" indent="0">
              <a:buNone/>
            </a:pPr>
            <a:r>
              <a:rPr lang="en-GB" sz="2100" b="1" u="sng" dirty="0">
                <a:hlinkClick r:id="rId3"/>
              </a:rPr>
              <a:t>https://mmerevise.co.uk/ks2-revision/maths-made-easy-ks2-sats-practice-papers/</a:t>
            </a:r>
            <a:r>
              <a:rPr lang="en-GB" sz="2100" b="1" dirty="0"/>
              <a:t> </a:t>
            </a:r>
          </a:p>
          <a:p>
            <a:endParaRPr lang="en-GB" sz="2100" b="1" dirty="0"/>
          </a:p>
          <a:p>
            <a:pPr marL="0" indent="0">
              <a:buNone/>
            </a:pPr>
            <a:r>
              <a:rPr lang="en-GB" sz="2100" b="1" dirty="0"/>
              <a:t>You can also purchase from Amazon, and Waterstones or other book shops. They are useful to do, so children get used to the timings too. Please don’t use any past SAT’s Papers from previous years (2022 -2025), as we use some of them in school, usually under test conditions.</a:t>
            </a:r>
          </a:p>
          <a:p>
            <a:pPr marL="0" indent="0">
              <a:buNone/>
            </a:pPr>
            <a:endParaRPr lang="en-GB" sz="2100" b="1" dirty="0">
              <a:solidFill>
                <a:schemeClr val="tx1">
                  <a:lumMod val="10000"/>
                </a:schemeClr>
              </a:solidFill>
              <a:latin typeface="+mj-lt"/>
            </a:endParaRPr>
          </a:p>
          <a:p>
            <a:pPr marL="0" indent="0">
              <a:buNone/>
            </a:pPr>
            <a:r>
              <a:rPr lang="en-GB" sz="2100" b="1" dirty="0">
                <a:solidFill>
                  <a:schemeClr val="tx1">
                    <a:lumMod val="10000"/>
                  </a:schemeClr>
                </a:solidFill>
                <a:latin typeface="+mj-lt"/>
              </a:rPr>
              <a:t>Maths website for arithmetic  </a:t>
            </a:r>
            <a:r>
              <a:rPr lang="en-GB" sz="2100" b="1" u="sng" dirty="0">
                <a:hlinkClick r:id="rId4"/>
              </a:rPr>
              <a:t>https://myminimaths.co.uk/year-6-mini-maths/</a:t>
            </a:r>
            <a:endParaRPr lang="en-GB" sz="2100" b="1" u="sng" dirty="0"/>
          </a:p>
          <a:p>
            <a:pPr marL="0" indent="0">
              <a:buNone/>
            </a:pPr>
            <a:r>
              <a:rPr lang="en-GB" sz="2100" b="1" u="sng" dirty="0">
                <a:hlinkClick r:id="rId5"/>
              </a:rPr>
              <a:t>BBC bitesize -  https://www.bbc.co.uk/bitesize/articles/z7ch6v4</a:t>
            </a:r>
            <a:r>
              <a:rPr lang="en-GB" sz="2100" b="1" u="sng" dirty="0"/>
              <a:t>    </a:t>
            </a:r>
          </a:p>
          <a:p>
            <a:pPr marL="0" indent="0">
              <a:buNone/>
            </a:pPr>
            <a:endParaRPr lang="en-GB" sz="2100" b="1" dirty="0"/>
          </a:p>
          <a:p>
            <a:pPr marL="0" indent="0">
              <a:buNone/>
            </a:pPr>
            <a:r>
              <a:rPr lang="en-GB" sz="2100" b="1" dirty="0"/>
              <a:t>All Subjects  </a:t>
            </a:r>
            <a:r>
              <a:rPr lang="en-GB" sz="2100" b="1" dirty="0">
                <a:hlinkClick r:id="rId6"/>
              </a:rPr>
              <a:t>https://classroom.thenational.academy/subjects-by-key-stage/key-stage-2</a:t>
            </a:r>
            <a:endParaRPr lang="en-GB" sz="2100" b="1" dirty="0"/>
          </a:p>
          <a:p>
            <a:endParaRPr lang="en-GB" sz="2100" dirty="0">
              <a:solidFill>
                <a:schemeClr val="tx1">
                  <a:lumMod val="10000"/>
                </a:schemeClr>
              </a:solidFill>
              <a:latin typeface="+mj-lt"/>
            </a:endParaRPr>
          </a:p>
          <a:p>
            <a:endParaRPr lang="en-GB" dirty="0">
              <a:solidFill>
                <a:schemeClr val="tx1">
                  <a:lumMod val="10000"/>
                </a:schemeClr>
              </a:solidFill>
              <a:latin typeface="+mj-lt"/>
            </a:endParaRPr>
          </a:p>
          <a:p>
            <a:pPr>
              <a:buNone/>
            </a:pPr>
            <a:endParaRPr lang="en-GB" dirty="0">
              <a:solidFill>
                <a:schemeClr val="tx1">
                  <a:lumMod val="10000"/>
                </a:schemeClr>
              </a:solidFill>
              <a:latin typeface="+mj-l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C7895B-6C09-4DC1-AAD9-8FAD40E928DD}"/>
              </a:ext>
            </a:extLst>
          </p:cNvPr>
          <p:cNvPicPr>
            <a:picLocks noChangeAspect="1"/>
          </p:cNvPicPr>
          <p:nvPr/>
        </p:nvPicPr>
        <p:blipFill>
          <a:blip r:embed="rId2"/>
          <a:stretch>
            <a:fillRect/>
          </a:stretch>
        </p:blipFill>
        <p:spPr>
          <a:xfrm>
            <a:off x="167054" y="0"/>
            <a:ext cx="8809892" cy="6858000"/>
          </a:xfrm>
          <a:prstGeom prst="rect">
            <a:avLst/>
          </a:prstGeom>
        </p:spPr>
      </p:pic>
    </p:spTree>
    <p:extLst>
      <p:ext uri="{BB962C8B-B14F-4D97-AF65-F5344CB8AC3E}">
        <p14:creationId xmlns:p14="http://schemas.microsoft.com/office/powerpoint/2010/main" val="1755217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u="sng" dirty="0">
                <a:solidFill>
                  <a:srgbClr val="FF0000"/>
                </a:solidFill>
              </a:rPr>
              <a:t>Thank you for listening</a:t>
            </a:r>
          </a:p>
        </p:txBody>
      </p:sp>
      <p:sp>
        <p:nvSpPr>
          <p:cNvPr id="3" name="Content Placeholder 2"/>
          <p:cNvSpPr>
            <a:spLocks noGrp="1"/>
          </p:cNvSpPr>
          <p:nvPr>
            <p:ph idx="1"/>
          </p:nvPr>
        </p:nvSpPr>
        <p:spPr/>
        <p:txBody>
          <a:bodyPr>
            <a:normAutofit/>
          </a:bodyPr>
          <a:lstStyle/>
          <a:p>
            <a:pPr marL="566928" indent="-457200"/>
            <a:endParaRPr lang="en-GB" dirty="0">
              <a:solidFill>
                <a:srgbClr val="FF0000"/>
              </a:solidFill>
            </a:endParaRPr>
          </a:p>
          <a:p>
            <a:pPr marL="566928" indent="-457200"/>
            <a:endParaRPr lang="en-GB" dirty="0">
              <a:solidFill>
                <a:srgbClr val="FF0000"/>
              </a:solidFill>
            </a:endParaRPr>
          </a:p>
          <a:p>
            <a:pPr marL="566928" indent="-457200"/>
            <a:endParaRPr lang="en-GB" dirty="0">
              <a:solidFill>
                <a:srgbClr val="FF0000"/>
              </a:solidFill>
            </a:endParaRPr>
          </a:p>
          <a:p>
            <a:pPr marL="566928" indent="-457200"/>
            <a:endParaRPr lang="en-GB" dirty="0">
              <a:solidFill>
                <a:srgbClr val="FF0000"/>
              </a:solidFill>
            </a:endParaRPr>
          </a:p>
          <a:p>
            <a:pPr marL="566928" indent="-457200"/>
            <a:endParaRPr lang="en-GB" dirty="0">
              <a:solidFill>
                <a:srgbClr val="FF0000"/>
              </a:solidFill>
            </a:endParaRPr>
          </a:p>
          <a:p>
            <a:pPr marL="109728" indent="0">
              <a:buNone/>
            </a:pPr>
            <a:endParaRPr lang="en-GB"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556793"/>
            <a:ext cx="7344816" cy="3048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58544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aad0204-8fc8-4179-8a7e-c9b8dad42899" xsi:nil="true"/>
    <MigrationWizIdPermissions xmlns="5aad0204-8fc8-4179-8a7e-c9b8dad42899" xsi:nil="true"/>
    <MigrationWizIdVersion xmlns="5aad0204-8fc8-4179-8a7e-c9b8dad42899" xsi:nil="true"/>
    <MigrationWizId xmlns="5aad0204-8fc8-4179-8a7e-c9b8dad4289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1FDB491708BB4699706DD3A8CC8CAA" ma:contentTypeVersion="16" ma:contentTypeDescription="Create a new document." ma:contentTypeScope="" ma:versionID="c7e597f8e4a0f001751efb9624494b19">
  <xsd:schema xmlns:xsd="http://www.w3.org/2001/XMLSchema" xmlns:xs="http://www.w3.org/2001/XMLSchema" xmlns:p="http://schemas.microsoft.com/office/2006/metadata/properties" xmlns:ns3="5aad0204-8fc8-4179-8a7e-c9b8dad42899" targetNamespace="http://schemas.microsoft.com/office/2006/metadata/properties" ma:root="true" ma:fieldsID="378c955103515661f9ff6ff58a1a6ed8" ns3:_="">
    <xsd:import namespace="5aad0204-8fc8-4179-8a7e-c9b8dad42899"/>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ObjectDetectorVersions" minOccurs="0"/>
                <xsd:element ref="ns3:MediaServiceAutoTags" minOccurs="0"/>
                <xsd:element ref="ns3:MediaLengthInSeconds"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ad0204-8fc8-4179-8a7e-c9b8dad42899"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E34A50-AFB5-4E7F-B8EC-91E726899A07}">
  <ds:schemaRefs>
    <ds:schemaRef ds:uri="http://schemas.microsoft.com/sharepoint/v3/contenttype/forms"/>
  </ds:schemaRefs>
</ds:datastoreItem>
</file>

<file path=customXml/itemProps2.xml><?xml version="1.0" encoding="utf-8"?>
<ds:datastoreItem xmlns:ds="http://schemas.openxmlformats.org/officeDocument/2006/customXml" ds:itemID="{BDBCE9F6-BC1E-4509-BA44-15AD5E429BC6}">
  <ds:schemaRefs>
    <ds:schemaRef ds:uri="http://schemas.microsoft.com/office/2006/documentManagement/types"/>
    <ds:schemaRef ds:uri="http://purl.org/dc/dcmitype/"/>
    <ds:schemaRef ds:uri="http://www.w3.org/XML/1998/namespace"/>
    <ds:schemaRef ds:uri="http://schemas.microsoft.com/office/infopath/2007/PartnerControls"/>
    <ds:schemaRef ds:uri="http://purl.org/dc/terms/"/>
    <ds:schemaRef ds:uri="5aad0204-8fc8-4179-8a7e-c9b8dad42899"/>
    <ds:schemaRef ds:uri="http://purl.org/dc/elements/1.1/"/>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0C716D71-8E2D-47DE-BAFF-68A8C68F4F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ad0204-8fc8-4179-8a7e-c9b8dad428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1405</TotalTime>
  <Words>2368</Words>
  <Application>Microsoft Office PowerPoint</Application>
  <PresentationFormat>On-screen Show (4:3)</PresentationFormat>
  <Paragraphs>213</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BPreplay</vt:lpstr>
      <vt:lpstr>Calibri</vt:lpstr>
      <vt:lpstr>Times New Roman</vt:lpstr>
      <vt:lpstr>Trebuchet MS</vt:lpstr>
      <vt:lpstr>Office Theme</vt:lpstr>
      <vt:lpstr> Sycamore Class  (Year 6)  SATs Information Session </vt:lpstr>
      <vt:lpstr>When is SAT’S Week?</vt:lpstr>
      <vt:lpstr>Dates - SATs</vt:lpstr>
      <vt:lpstr>What are children tested on and how are the tests structured?</vt:lpstr>
      <vt:lpstr> Key Stage 2 Reading Tests</vt:lpstr>
      <vt:lpstr>PowerPoint Presentation</vt:lpstr>
      <vt:lpstr>PowerPoint Presentation</vt:lpstr>
      <vt:lpstr>PowerPoint Presentation</vt:lpstr>
      <vt:lpstr>PowerPoint Presentation</vt:lpstr>
      <vt:lpstr>PowerPoint Presentation</vt:lpstr>
      <vt:lpstr>Key Stage 2 Spelling, Punctuation and Grammar</vt:lpstr>
      <vt:lpstr>PowerPoint Presentation</vt:lpstr>
      <vt:lpstr>PowerPoint Presentation</vt:lpstr>
      <vt:lpstr>PowerPoint Presentation</vt:lpstr>
      <vt:lpstr>PowerPoint Presentation</vt:lpstr>
      <vt:lpstr>PowerPoint Presentation</vt:lpstr>
      <vt:lpstr>Key Stage 2  Maths Tests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Common errors</vt:lpstr>
      <vt:lpstr>How to help your child with Maths</vt:lpstr>
      <vt:lpstr>Key Stage 2 Writing</vt:lpstr>
      <vt:lpstr>End-of-key stage 2 Statutory Assessment –  Working towards the expected standard</vt:lpstr>
      <vt:lpstr>End-of-key stage 2 Statutory Assessment –  Working at the expected standard   </vt:lpstr>
      <vt:lpstr>End-of-key stage 2 statutory assessment –   Working at Greater depth</vt:lpstr>
      <vt:lpstr>How to help your child with writing </vt:lpstr>
      <vt:lpstr>How are the tests assessed and reported?</vt:lpstr>
      <vt:lpstr>Example of the Scaled Score for 2025 Reading in 2025</vt:lpstr>
      <vt:lpstr>PowerPoint Presentation</vt:lpstr>
      <vt:lpstr>What help can the children have when doing the tests?</vt:lpstr>
      <vt:lpstr>How to support your Year 6 children? </vt:lpstr>
      <vt:lpstr>PowerPoint Presentation</vt:lpstr>
      <vt:lpstr>Thank you for listening</vt:lpstr>
    </vt:vector>
  </TitlesOfParts>
  <Company>Your Company Name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2016: A Guide for Parents/Carers…</dc:title>
  <dc:creator>Your User Name</dc:creator>
  <cp:lastModifiedBy>Heather Barnes</cp:lastModifiedBy>
  <cp:revision>74</cp:revision>
  <cp:lastPrinted>2022-11-18T15:00:15Z</cp:lastPrinted>
  <dcterms:created xsi:type="dcterms:W3CDTF">2016-02-10T19:43:43Z</dcterms:created>
  <dcterms:modified xsi:type="dcterms:W3CDTF">2025-11-26T16:46:33Z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0x010100071FDB491708BB4699706DD3A8CC8CAA</vt:lpwstr>
  </property>
  <property fmtid="{D5CDD505-2E9C-101B-9397-08002B2CF9AE}" pid="3" name="Order">
    <vt:r8>5726000</vt:r8>
  </property>
</Properties>
</file>