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6" r:id="rId2"/>
    <p:sldId id="259" r:id="rId3"/>
    <p:sldId id="260" r:id="rId4"/>
    <p:sldId id="257" r:id="rId5"/>
    <p:sldId id="264" r:id="rId6"/>
    <p:sldId id="275" r:id="rId7"/>
    <p:sldId id="263" r:id="rId8"/>
    <p:sldId id="270" r:id="rId9"/>
    <p:sldId id="268" r:id="rId10"/>
    <p:sldId id="258" r:id="rId11"/>
    <p:sldId id="273" r:id="rId12"/>
    <p:sldId id="274" r:id="rId13"/>
    <p:sldId id="266" r:id="rId14"/>
    <p:sldId id="272" r:id="rId15"/>
    <p:sldId id="267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21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D91C27-EB09-4987-A39B-12BD98B4B5D4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0B357-263C-481A-A366-49E06C53C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3738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701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860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262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052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350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939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640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47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826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589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288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18F5-7EEA-4C2C-BBCD-9E2F042E537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429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391023"/>
            <a:ext cx="7772400" cy="1470025"/>
          </a:xfrm>
        </p:spPr>
        <p:txBody>
          <a:bodyPr>
            <a:normAutofit fontScale="90000"/>
          </a:bodyPr>
          <a:lstStyle/>
          <a:p>
            <a:br>
              <a:rPr lang="en-GB" sz="5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en-GB" sz="5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4293096"/>
            <a:ext cx="6400800" cy="1752600"/>
          </a:xfrm>
          <a:solidFill>
            <a:schemeClr val="bg1"/>
          </a:solidFill>
        </p:spPr>
        <p:txBody>
          <a:bodyPr/>
          <a:lstStyle/>
          <a:p>
            <a:r>
              <a:rPr lang="en-GB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Welcome to Holly Class</a:t>
            </a:r>
          </a:p>
          <a:p>
            <a:r>
              <a:rPr lang="en-GB" b="1" dirty="0">
                <a:solidFill>
                  <a:srgbClr val="FFC000"/>
                </a:solidFill>
              </a:rPr>
              <a:t>Meet the Teacher Meeting </a:t>
            </a:r>
          </a:p>
          <a:p>
            <a:r>
              <a:rPr lang="en-GB" b="1" dirty="0">
                <a:solidFill>
                  <a:srgbClr val="FFC000"/>
                </a:solidFill>
              </a:rPr>
              <a:t>Year 1 and 2</a:t>
            </a:r>
          </a:p>
          <a:p>
            <a:endParaRPr lang="en-GB" dirty="0">
              <a:solidFill>
                <a:srgbClr val="FFC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381604-EC22-40A6-896A-C353B77DA6C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30506"/>
            <a:ext cx="1008112" cy="796607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8DDA34B-A7FA-48B5-94E3-EA20FC4AF2B7}"/>
              </a:ext>
            </a:extLst>
          </p:cNvPr>
          <p:cNvSpPr txBox="1"/>
          <p:nvPr/>
        </p:nvSpPr>
        <p:spPr>
          <a:xfrm>
            <a:off x="971600" y="1772816"/>
            <a:ext cx="727280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365F91"/>
                </a:solidFill>
                <a:latin typeface="Calibri" panose="020F0502020204030204" pitchFamily="34" charset="0"/>
                <a:ea typeface="Yu Gothic UI Semilight" panose="020B0400000000000000" pitchFamily="34" charset="-128"/>
                <a:cs typeface="Calibri" panose="020F0502020204030204" pitchFamily="34" charset="0"/>
              </a:rPr>
              <a:t>St Sebastian’s CE Primary School and Nursery</a:t>
            </a:r>
            <a:br>
              <a:rPr lang="en-GB" b="1" dirty="0">
                <a:solidFill>
                  <a:srgbClr val="365F91"/>
                </a:solidFill>
                <a:latin typeface="Calibri" panose="020F0502020204030204" pitchFamily="34" charset="0"/>
                <a:ea typeface="Yu Gothic UI Semilight" panose="020B0400000000000000" pitchFamily="34" charset="-128"/>
                <a:cs typeface="Calibri" panose="020F0502020204030204" pitchFamily="34" charset="0"/>
              </a:rPr>
            </a:br>
            <a:br>
              <a:rPr lang="en-GB" b="1" dirty="0">
                <a:solidFill>
                  <a:srgbClr val="365F91"/>
                </a:solidFill>
                <a:latin typeface="Calibri" panose="020F0502020204030204" pitchFamily="34" charset="0"/>
                <a:ea typeface="Yu Gothic UI Semilight" panose="020B0400000000000000" pitchFamily="34" charset="-128"/>
                <a:cs typeface="Calibri" panose="020F0502020204030204" pitchFamily="34" charset="0"/>
              </a:rPr>
            </a:br>
            <a:r>
              <a:rPr lang="en-GB" b="1" dirty="0">
                <a:solidFill>
                  <a:srgbClr val="365F91"/>
                </a:solidFill>
                <a:latin typeface="Calibri" panose="020F0502020204030204" pitchFamily="34" charset="0"/>
                <a:ea typeface="Yu Gothic UI Semilight" panose="020B0400000000000000" pitchFamily="34" charset="-128"/>
                <a:cs typeface="Calibri" panose="020F0502020204030204" pitchFamily="34" charset="0"/>
              </a:rPr>
              <a:t>“Love for Others, Learning in Every Step”</a:t>
            </a:r>
            <a:b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2453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Expectations in Year 1/2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340768"/>
            <a:ext cx="8856984" cy="4997152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>
                <a:solidFill>
                  <a:srgbClr val="FFC000"/>
                </a:solidFill>
              </a:rPr>
              <a:t>Attendance and punctuality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r>
              <a:rPr lang="en-GB" b="1" dirty="0">
                <a:solidFill>
                  <a:srgbClr val="FFC000"/>
                </a:solidFill>
              </a:rPr>
              <a:t>Home-Learning</a:t>
            </a:r>
            <a:r>
              <a:rPr lang="en-GB" dirty="0">
                <a:solidFill>
                  <a:srgbClr val="FFC000"/>
                </a:solidFill>
              </a:rPr>
              <a:t> – Focus on Phonics, Reading, Spelling and maths fundamentals. Learning links for additional learning on webpage.</a:t>
            </a:r>
          </a:p>
          <a:p>
            <a:r>
              <a:rPr lang="en-GB" b="1" dirty="0">
                <a:solidFill>
                  <a:srgbClr val="FFC000"/>
                </a:solidFill>
              </a:rPr>
              <a:t>Knowledge Organisers – </a:t>
            </a:r>
            <a:r>
              <a:rPr lang="en-GB" dirty="0">
                <a:solidFill>
                  <a:srgbClr val="FFC000"/>
                </a:solidFill>
              </a:rPr>
              <a:t>class webpage (All Subjects)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r>
              <a:rPr lang="en-GB" b="1" dirty="0">
                <a:solidFill>
                  <a:srgbClr val="FFC000"/>
                </a:solidFill>
              </a:rPr>
              <a:t>Spellings  </a:t>
            </a:r>
            <a:r>
              <a:rPr lang="en-GB" dirty="0">
                <a:solidFill>
                  <a:srgbClr val="FFC000"/>
                </a:solidFill>
              </a:rPr>
              <a:t>– Focus on spelling in class.</a:t>
            </a:r>
          </a:p>
          <a:p>
            <a:r>
              <a:rPr lang="en-GB" dirty="0">
                <a:solidFill>
                  <a:srgbClr val="FFC000"/>
                </a:solidFill>
              </a:rPr>
              <a:t>Year 1 and 2 common exception words and spelling rules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r>
              <a:rPr lang="en-GB" b="1" dirty="0">
                <a:solidFill>
                  <a:srgbClr val="FFC000"/>
                </a:solidFill>
              </a:rPr>
              <a:t>Class responsibilities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r>
              <a:rPr lang="en-GB" b="1" dirty="0">
                <a:solidFill>
                  <a:srgbClr val="FFC000"/>
                </a:solidFill>
              </a:rPr>
              <a:t>Expectations of work </a:t>
            </a:r>
          </a:p>
          <a:p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51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Class charter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r>
              <a:rPr lang="en-GB" dirty="0">
                <a:solidFill>
                  <a:srgbClr val="FFC000"/>
                </a:solidFill>
              </a:rPr>
              <a:t>School behaviour policy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r>
              <a:rPr lang="en-GB" dirty="0">
                <a:solidFill>
                  <a:srgbClr val="FFC000"/>
                </a:solidFill>
              </a:rPr>
              <a:t>Expected standards of behaviour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r>
              <a:rPr lang="en-GB" dirty="0">
                <a:solidFill>
                  <a:srgbClr val="FFC000"/>
                </a:solidFill>
              </a:rPr>
              <a:t>Rewards and sanctions</a:t>
            </a:r>
          </a:p>
          <a:p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912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Weekly Routine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5271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  <a:p>
            <a:r>
              <a:rPr lang="en-GB" dirty="0">
                <a:solidFill>
                  <a:srgbClr val="FFC000"/>
                </a:solidFill>
              </a:rPr>
              <a:t>Spelling Tests – Daily retrieval practice </a:t>
            </a:r>
          </a:p>
          <a:p>
            <a:r>
              <a:rPr lang="en-GB" dirty="0">
                <a:solidFill>
                  <a:srgbClr val="FFC000"/>
                </a:solidFill>
              </a:rPr>
              <a:t>PE – Tuesday and Wednesday</a:t>
            </a:r>
          </a:p>
          <a:p>
            <a:r>
              <a:rPr lang="en-GB" dirty="0">
                <a:solidFill>
                  <a:srgbClr val="FFC000"/>
                </a:solidFill>
              </a:rPr>
              <a:t>Art / DT – Thursday  (art apron/old shirt needed)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7544" y="1477918"/>
            <a:ext cx="48245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C000"/>
                </a:solidFill>
              </a:rPr>
              <a:t>Weekly Timetable</a:t>
            </a:r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49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856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47861"/>
            <a:ext cx="7931224" cy="521744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FFC000"/>
                </a:solidFill>
              </a:rPr>
              <a:t>Children must bring: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PE Kit: Wear in on PE days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Golden yellow polo top, navy shorts, navy tracksuit bottoms, socks and supportive trainers which can be left in school.  </a:t>
            </a:r>
          </a:p>
          <a:p>
            <a:pPr marL="0" indent="0">
              <a:buNone/>
            </a:pPr>
            <a:endParaRPr lang="en-GB" sz="2200" dirty="0">
              <a:solidFill>
                <a:srgbClr val="FFC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Art Shirt: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An old shirt or t-shirt to protect school uniform during Art or DT. </a:t>
            </a:r>
          </a:p>
          <a:p>
            <a:pPr marL="0" indent="0">
              <a:buNone/>
            </a:pPr>
            <a:endParaRPr lang="en-GB" sz="2200" dirty="0">
              <a:solidFill>
                <a:srgbClr val="FFC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Water Bottle</a:t>
            </a:r>
          </a:p>
          <a:p>
            <a:pPr marL="0" indent="0">
              <a:buNone/>
            </a:pPr>
            <a:endParaRPr lang="en-GB" sz="2400" dirty="0">
              <a:solidFill>
                <a:srgbClr val="FFC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Please use school book-bags or small and compact rucksack.</a:t>
            </a: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1560" y="5949280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All items brought to school MUST be labelled. </a:t>
            </a:r>
          </a:p>
        </p:txBody>
      </p:sp>
    </p:spTree>
    <p:extLst>
      <p:ext uri="{BB962C8B-B14F-4D97-AF65-F5344CB8AC3E}">
        <p14:creationId xmlns:p14="http://schemas.microsoft.com/office/powerpoint/2010/main" val="3040945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856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47861"/>
            <a:ext cx="7931224" cy="521744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FFC000"/>
                </a:solidFill>
              </a:rPr>
              <a:t>Children are provided with stationery items in KS1.</a:t>
            </a:r>
          </a:p>
          <a:p>
            <a:pPr marL="0" indent="0">
              <a:buNone/>
            </a:pPr>
            <a:endParaRPr lang="en-GB" sz="2200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Please do not bring in own items from home as these may get lost or cause further issues in class.</a:t>
            </a:r>
          </a:p>
          <a:p>
            <a:pPr marL="0" indent="0">
              <a:buNone/>
            </a:pPr>
            <a:endParaRPr lang="en-GB" sz="2200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4463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FFC000"/>
                </a:solidFill>
              </a:rPr>
              <a:t>Children may be grouped according to year group / mixed groups for the following subjects: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FFC000"/>
                </a:solidFill>
              </a:rPr>
              <a:t>English (writing)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FFC000"/>
                </a:solidFill>
              </a:rPr>
              <a:t>Reading (comprehension) 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FFC000"/>
                </a:solidFill>
              </a:rPr>
              <a:t>Maths 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FFC000"/>
                </a:solidFill>
              </a:rPr>
              <a:t>Depending on topic, children will work in mixed year groups across both year groups</a:t>
            </a:r>
          </a:p>
          <a:p>
            <a:r>
              <a:rPr lang="en-GB" dirty="0">
                <a:solidFill>
                  <a:srgbClr val="FFC000"/>
                </a:solidFill>
              </a:rPr>
              <a:t>Children are grouped for phonics across Reception /KS1. </a:t>
            </a:r>
          </a:p>
        </p:txBody>
      </p:sp>
    </p:spTree>
    <p:extLst>
      <p:ext uri="{BB962C8B-B14F-4D97-AF65-F5344CB8AC3E}">
        <p14:creationId xmlns:p14="http://schemas.microsoft.com/office/powerpoint/2010/main" val="461507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End of Year One 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Phonics Screening</a:t>
            </a:r>
          </a:p>
          <a:p>
            <a:r>
              <a:rPr lang="en-GB" dirty="0">
                <a:solidFill>
                  <a:srgbClr val="FFC000"/>
                </a:solidFill>
              </a:rPr>
              <a:t>National statutory assessment at the end of Year One. </a:t>
            </a:r>
          </a:p>
          <a:p>
            <a:r>
              <a:rPr lang="en-GB" dirty="0">
                <a:solidFill>
                  <a:srgbClr val="FFC000"/>
                </a:solidFill>
              </a:rPr>
              <a:t>Some children may need to take this test again at the end of Year Two.</a:t>
            </a:r>
          </a:p>
        </p:txBody>
      </p:sp>
    </p:spTree>
    <p:extLst>
      <p:ext uri="{BB962C8B-B14F-4D97-AF65-F5344CB8AC3E}">
        <p14:creationId xmlns:p14="http://schemas.microsoft.com/office/powerpoint/2010/main" val="1880897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End of Key Stage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rgbClr val="FFC000"/>
                </a:solidFill>
              </a:rPr>
              <a:t>Combination of teacher assessment and formal assessments.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r>
              <a:rPr lang="en-GB" dirty="0">
                <a:solidFill>
                  <a:srgbClr val="FFC000"/>
                </a:solidFill>
              </a:rPr>
              <a:t>We no longer do formal SATS, however we do complete ‘Optional SATs’ for:</a:t>
            </a:r>
          </a:p>
          <a:p>
            <a:pPr lvl="1"/>
            <a:r>
              <a:rPr lang="en-GB" dirty="0">
                <a:solidFill>
                  <a:srgbClr val="FFC000"/>
                </a:solidFill>
              </a:rPr>
              <a:t>Reading comprehension </a:t>
            </a:r>
          </a:p>
          <a:p>
            <a:pPr lvl="1"/>
            <a:r>
              <a:rPr lang="en-GB" dirty="0">
                <a:solidFill>
                  <a:srgbClr val="FFC000"/>
                </a:solidFill>
              </a:rPr>
              <a:t>Mathematics (problem solving and arithmetic)</a:t>
            </a:r>
          </a:p>
          <a:p>
            <a:pPr lvl="1"/>
            <a:r>
              <a:rPr lang="en-GB" dirty="0">
                <a:solidFill>
                  <a:srgbClr val="FFC000"/>
                </a:solidFill>
              </a:rPr>
              <a:t>SPAG (spelling, punctuation and grammar)</a:t>
            </a:r>
          </a:p>
          <a:p>
            <a:r>
              <a:rPr lang="en-GB" dirty="0">
                <a:solidFill>
                  <a:srgbClr val="FFC000"/>
                </a:solidFill>
              </a:rPr>
              <a:t>Teacher Assessment:</a:t>
            </a:r>
          </a:p>
          <a:p>
            <a:pPr lvl="1"/>
            <a:r>
              <a:rPr lang="en-GB" dirty="0">
                <a:solidFill>
                  <a:srgbClr val="FFC000"/>
                </a:solidFill>
              </a:rPr>
              <a:t>Writing 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r>
              <a:rPr lang="en-GB" dirty="0">
                <a:solidFill>
                  <a:srgbClr val="FFC000"/>
                </a:solidFill>
              </a:rPr>
              <a:t>Phonics testing</a:t>
            </a:r>
          </a:p>
        </p:txBody>
      </p:sp>
    </p:spTree>
    <p:extLst>
      <p:ext uri="{BB962C8B-B14F-4D97-AF65-F5344CB8AC3E}">
        <p14:creationId xmlns:p14="http://schemas.microsoft.com/office/powerpoint/2010/main" val="385554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30297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Key 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FFC000"/>
                </a:solidFill>
              </a:rPr>
              <a:t>Geography:</a:t>
            </a:r>
          </a:p>
          <a:p>
            <a:r>
              <a:rPr lang="en-GB" sz="2400" dirty="0">
                <a:solidFill>
                  <a:srgbClr val="FFC000"/>
                </a:solidFill>
              </a:rPr>
              <a:t>Weather Around the World</a:t>
            </a:r>
          </a:p>
          <a:p>
            <a:r>
              <a:rPr lang="en-GB" sz="2400" dirty="0">
                <a:solidFill>
                  <a:srgbClr val="FFC000"/>
                </a:solidFill>
              </a:rPr>
              <a:t>Continents and Oceans – The Globe</a:t>
            </a:r>
          </a:p>
          <a:p>
            <a:r>
              <a:rPr lang="en-GB" sz="2400" dirty="0">
                <a:solidFill>
                  <a:srgbClr val="FFC000"/>
                </a:solidFill>
              </a:rPr>
              <a:t>Non-European Country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C000"/>
                </a:solidFill>
              </a:rPr>
              <a:t> 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C000"/>
                </a:solidFill>
              </a:rPr>
              <a:t>History:</a:t>
            </a:r>
          </a:p>
          <a:p>
            <a:r>
              <a:rPr lang="en-GB" sz="2400" dirty="0">
                <a:solidFill>
                  <a:srgbClr val="FFC000"/>
                </a:solidFill>
              </a:rPr>
              <a:t>Travel and Transport</a:t>
            </a:r>
          </a:p>
          <a:p>
            <a:r>
              <a:rPr lang="en-GB" sz="2400" dirty="0">
                <a:solidFill>
                  <a:srgbClr val="FFC000"/>
                </a:solidFill>
              </a:rPr>
              <a:t>Explorers</a:t>
            </a:r>
          </a:p>
          <a:p>
            <a:r>
              <a:rPr lang="en-GB" sz="2400" dirty="0">
                <a:solidFill>
                  <a:srgbClr val="FFC000"/>
                </a:solidFill>
              </a:rPr>
              <a:t>Houses and Homes</a:t>
            </a:r>
          </a:p>
          <a:p>
            <a:endParaRPr lang="en-GB" sz="2400" dirty="0">
              <a:solidFill>
                <a:srgbClr val="FFC000"/>
              </a:solidFill>
            </a:endParaRPr>
          </a:p>
          <a:p>
            <a:r>
              <a:rPr lang="en-GB" sz="2400" dirty="0">
                <a:solidFill>
                  <a:srgbClr val="FFC000"/>
                </a:solidFill>
              </a:rPr>
              <a:t>See our Curriculum Map on our class webpage / Dojo for a full overview of our topics for each subject this term.</a:t>
            </a: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Children have Knowledge Organisers which they MUST learn to support learning. They will have regular quizzes on these. See link on class webpage / Dojo</a:t>
            </a: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516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C4264-B089-408D-9156-EDB27BAF3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Importance of Reading in KS1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3F376-2D95-4A85-BF93-ACE9F83D51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Builds the foundation of reading and writing</a:t>
            </a:r>
          </a:p>
          <a:p>
            <a:r>
              <a:rPr lang="en-GB" dirty="0">
                <a:solidFill>
                  <a:srgbClr val="FFC000"/>
                </a:solidFill>
              </a:rPr>
              <a:t>We learn through phonics </a:t>
            </a:r>
          </a:p>
          <a:p>
            <a:r>
              <a:rPr lang="en-GB" dirty="0">
                <a:solidFill>
                  <a:srgbClr val="FFC000"/>
                </a:solidFill>
              </a:rPr>
              <a:t>Children need to read at home every day to develop confidence and fluency</a:t>
            </a:r>
          </a:p>
          <a:p>
            <a:r>
              <a:rPr lang="en-GB" dirty="0">
                <a:solidFill>
                  <a:srgbClr val="FFC000"/>
                </a:solidFill>
              </a:rPr>
              <a:t>After phonics: Accelerated reader which assesses children’s reading and comprehension (parent letter)</a:t>
            </a:r>
          </a:p>
        </p:txBody>
      </p:sp>
    </p:spTree>
    <p:extLst>
      <p:ext uri="{BB962C8B-B14F-4D97-AF65-F5344CB8AC3E}">
        <p14:creationId xmlns:p14="http://schemas.microsoft.com/office/powerpoint/2010/main" val="25799242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B8C95-E177-42CC-BBA1-6AC58F3C2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E251A-8B0C-4D20-8912-FB64E0DB92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Number Bonds </a:t>
            </a:r>
          </a:p>
          <a:p>
            <a:r>
              <a:rPr lang="en-GB" dirty="0">
                <a:solidFill>
                  <a:srgbClr val="FFC000"/>
                </a:solidFill>
              </a:rPr>
              <a:t>Times Tables (EOY1 / Yr2)</a:t>
            </a:r>
          </a:p>
          <a:p>
            <a:r>
              <a:rPr lang="en-GB" dirty="0" err="1">
                <a:solidFill>
                  <a:srgbClr val="FFC000"/>
                </a:solidFill>
              </a:rPr>
              <a:t>Numbot</a:t>
            </a:r>
            <a:r>
              <a:rPr lang="en-GB" dirty="0">
                <a:solidFill>
                  <a:srgbClr val="FFC000"/>
                </a:solidFill>
              </a:rPr>
              <a:t> and Times Tables Rock Stars – each child has their own login to practice at home (see letter sent home with information and login details)</a:t>
            </a:r>
          </a:p>
        </p:txBody>
      </p:sp>
    </p:spTree>
    <p:extLst>
      <p:ext uri="{BB962C8B-B14F-4D97-AF65-F5344CB8AC3E}">
        <p14:creationId xmlns:p14="http://schemas.microsoft.com/office/powerpoint/2010/main" val="2597992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Educational Visits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There will be visits linked to different topics throughout the curriculum. </a:t>
            </a:r>
          </a:p>
          <a:p>
            <a:r>
              <a:rPr lang="en-GB" dirty="0">
                <a:solidFill>
                  <a:srgbClr val="FFC000"/>
                </a:solidFill>
              </a:rPr>
              <a:t>Field Trips in our Local Area linked to History or Geography</a:t>
            </a:r>
          </a:p>
          <a:p>
            <a:r>
              <a:rPr lang="en-GB" dirty="0">
                <a:solidFill>
                  <a:srgbClr val="FFC000"/>
                </a:solidFill>
              </a:rPr>
              <a:t>Sometimes visits will be held as joint visits with other classes. </a:t>
            </a:r>
          </a:p>
          <a:p>
            <a:r>
              <a:rPr lang="en-GB" dirty="0">
                <a:solidFill>
                  <a:srgbClr val="FFC000"/>
                </a:solidFill>
              </a:rPr>
              <a:t>Internal workshops linked to our topics.</a:t>
            </a:r>
          </a:p>
        </p:txBody>
      </p:sp>
    </p:spTree>
    <p:extLst>
      <p:ext uri="{BB962C8B-B14F-4D97-AF65-F5344CB8AC3E}">
        <p14:creationId xmlns:p14="http://schemas.microsoft.com/office/powerpoint/2010/main" val="41042009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Healthy Snacks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Children in KS1 are provided with a range of fruit on a daily basis. </a:t>
            </a:r>
          </a:p>
          <a:p>
            <a:pPr marL="0" indent="0" algn="ctr">
              <a:buNone/>
            </a:pPr>
            <a:endParaRPr lang="en-GB" dirty="0">
              <a:solidFill>
                <a:srgbClr val="FFC000"/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FFC000"/>
                </a:solidFill>
              </a:rPr>
              <a:t>If children prefer to bring their own snack, please ensure that it is in line with our Healthy Eating policy – Fresh fruit, vegetables, cheese (</a:t>
            </a:r>
            <a:r>
              <a:rPr lang="en-GB">
                <a:solidFill>
                  <a:srgbClr val="FFC000"/>
                </a:solidFill>
              </a:rPr>
              <a:t>see poster).</a:t>
            </a:r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6864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Partnership Between Parents and Teachers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772817"/>
            <a:ext cx="8229600" cy="4824536"/>
          </a:xfrm>
        </p:spPr>
        <p:txBody>
          <a:bodyPr>
            <a:normAutofit fontScale="85000" lnSpcReduction="20000"/>
          </a:bodyPr>
          <a:lstStyle/>
          <a:p>
            <a:r>
              <a:rPr lang="en-GB" sz="3300" dirty="0">
                <a:solidFill>
                  <a:srgbClr val="FFC000"/>
                </a:solidFill>
              </a:rPr>
              <a:t>Parents’ Evening (Autumn and Spring Terms). </a:t>
            </a:r>
          </a:p>
          <a:p>
            <a:pPr marL="0" indent="0">
              <a:buNone/>
            </a:pPr>
            <a:endParaRPr lang="en-GB" sz="3300" dirty="0">
              <a:solidFill>
                <a:srgbClr val="FFC000"/>
              </a:solidFill>
            </a:endParaRPr>
          </a:p>
          <a:p>
            <a:r>
              <a:rPr lang="en-GB" sz="3300" dirty="0">
                <a:solidFill>
                  <a:srgbClr val="FFC000"/>
                </a:solidFill>
              </a:rPr>
              <a:t>Termly Topic Plan </a:t>
            </a:r>
            <a:r>
              <a:rPr lang="en-GB" sz="3300">
                <a:solidFill>
                  <a:srgbClr val="FFC000"/>
                </a:solidFill>
              </a:rPr>
              <a:t>– Curriculum map. </a:t>
            </a:r>
            <a:endParaRPr lang="en-GB" sz="3300" dirty="0">
              <a:solidFill>
                <a:srgbClr val="FFC000"/>
              </a:solidFill>
            </a:endParaRPr>
          </a:p>
          <a:p>
            <a:endParaRPr lang="en-GB" sz="3300" dirty="0">
              <a:solidFill>
                <a:srgbClr val="FFC000"/>
              </a:solidFill>
            </a:endParaRPr>
          </a:p>
          <a:p>
            <a:r>
              <a:rPr lang="en-GB" sz="3300" dirty="0">
                <a:solidFill>
                  <a:srgbClr val="FFC000"/>
                </a:solidFill>
              </a:rPr>
              <a:t>Parent/Teacher meetings can be arranged at the office. </a:t>
            </a:r>
          </a:p>
          <a:p>
            <a:endParaRPr lang="en-GB" sz="3300" dirty="0">
              <a:solidFill>
                <a:srgbClr val="FFC000"/>
              </a:solidFill>
            </a:endParaRPr>
          </a:p>
          <a:p>
            <a:r>
              <a:rPr lang="en-GB" sz="3300" dirty="0">
                <a:solidFill>
                  <a:srgbClr val="FFC000"/>
                </a:solidFill>
              </a:rPr>
              <a:t>Summer report. </a:t>
            </a:r>
          </a:p>
          <a:p>
            <a:endParaRPr lang="en-GB" sz="3300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sz="3300" dirty="0">
                <a:solidFill>
                  <a:srgbClr val="FF0000"/>
                </a:solidFill>
              </a:rPr>
              <a:t>Please also note that I am always available for an informal chat in the playground before or after school. 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289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3215</TotalTime>
  <Words>684</Words>
  <Application>Microsoft Office PowerPoint</Application>
  <PresentationFormat>On-screen Show (4:3)</PresentationFormat>
  <Paragraphs>112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Yu Gothic UI Semilight</vt:lpstr>
      <vt:lpstr>Arial</vt:lpstr>
      <vt:lpstr>Calibri</vt:lpstr>
      <vt:lpstr>Times New Roman</vt:lpstr>
      <vt:lpstr>Wingdings</vt:lpstr>
      <vt:lpstr>Office Theme</vt:lpstr>
      <vt:lpstr>  </vt:lpstr>
      <vt:lpstr>Expectations in Year 1/2</vt:lpstr>
      <vt:lpstr>Behaviour</vt:lpstr>
      <vt:lpstr>Weekly Routine</vt:lpstr>
      <vt:lpstr>Resources</vt:lpstr>
      <vt:lpstr>Resources</vt:lpstr>
      <vt:lpstr>Groupings</vt:lpstr>
      <vt:lpstr>End of Year One Assessments</vt:lpstr>
      <vt:lpstr>End of Key Stage Assessment</vt:lpstr>
      <vt:lpstr>Our Key Topics</vt:lpstr>
      <vt:lpstr>Importance of Reading in KS1</vt:lpstr>
      <vt:lpstr>Maths</vt:lpstr>
      <vt:lpstr>Educational Visits</vt:lpstr>
      <vt:lpstr>Healthy Snacks</vt:lpstr>
      <vt:lpstr>Partnership Between Parents and Teachers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Four!</dc:title>
  <dc:creator>Florence</dc:creator>
  <cp:lastModifiedBy>Brigid Cook</cp:lastModifiedBy>
  <cp:revision>44</cp:revision>
  <cp:lastPrinted>2016-07-06T13:21:29Z</cp:lastPrinted>
  <dcterms:created xsi:type="dcterms:W3CDTF">2014-06-07T09:38:15Z</dcterms:created>
  <dcterms:modified xsi:type="dcterms:W3CDTF">2025-09-03T15:29:41Z</dcterms:modified>
</cp:coreProperties>
</file>